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3"/>
  </p:notesMasterIdLst>
  <p:sldIdLst>
    <p:sldId id="11311" r:id="rId5"/>
    <p:sldId id="11313" r:id="rId6"/>
    <p:sldId id="11287" r:id="rId7"/>
    <p:sldId id="11281" r:id="rId8"/>
    <p:sldId id="11264" r:id="rId9"/>
    <p:sldId id="11309" r:id="rId10"/>
    <p:sldId id="11312" r:id="rId11"/>
    <p:sldId id="11259" r:id="rId12"/>
    <p:sldId id="11300" r:id="rId13"/>
    <p:sldId id="11273" r:id="rId14"/>
    <p:sldId id="11301" r:id="rId15"/>
    <p:sldId id="11302" r:id="rId16"/>
    <p:sldId id="11303" r:id="rId17"/>
    <p:sldId id="11304" r:id="rId18"/>
    <p:sldId id="11305" r:id="rId19"/>
    <p:sldId id="11279" r:id="rId20"/>
    <p:sldId id="11283" r:id="rId21"/>
    <p:sldId id="11310" r:id="rId22"/>
  </p:sldIdLst>
  <p:sldSz cx="12192000" cy="6858000"/>
  <p:notesSz cx="6669088" cy="97536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1B1C"/>
    <a:srgbClr val="00574F"/>
    <a:srgbClr val="002E6D"/>
    <a:srgbClr val="CFD2D3"/>
    <a:srgbClr val="009C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ddels stil 2 – uthev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3427" autoAdjust="0"/>
  </p:normalViewPr>
  <p:slideViewPr>
    <p:cSldViewPr snapToGrid="0" snapToObjects="1">
      <p:cViewPr varScale="1">
        <p:scale>
          <a:sx n="60" d="100"/>
          <a:sy n="60" d="100"/>
        </p:scale>
        <p:origin x="716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8F7C88-9556-405C-A1BF-1215D7AD976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nb-NO"/>
        </a:p>
      </dgm:t>
    </dgm:pt>
    <dgm:pt modelId="{329FF749-CE20-4477-B6A6-06A4BBEAB6BC}">
      <dgm:prSet/>
      <dgm:spPr/>
      <dgm:t>
        <a:bodyPr/>
        <a:lstStyle/>
        <a:p>
          <a:r>
            <a:rPr lang="nb-NO" b="0" dirty="0"/>
            <a:t>Veiledning</a:t>
          </a:r>
        </a:p>
      </dgm:t>
    </dgm:pt>
    <dgm:pt modelId="{1C733CAF-F9AD-43F8-9F70-342BF8617C7C}" type="parTrans" cxnId="{2EFAF463-309B-484D-8C9F-4E3D28F3D9FF}">
      <dgm:prSet/>
      <dgm:spPr/>
      <dgm:t>
        <a:bodyPr/>
        <a:lstStyle/>
        <a:p>
          <a:endParaRPr lang="nb-NO"/>
        </a:p>
      </dgm:t>
    </dgm:pt>
    <dgm:pt modelId="{51FAB690-1C77-4A62-8920-5ACEED0BC572}" type="sibTrans" cxnId="{2EFAF463-309B-484D-8C9F-4E3D28F3D9FF}">
      <dgm:prSet/>
      <dgm:spPr/>
      <dgm:t>
        <a:bodyPr/>
        <a:lstStyle/>
        <a:p>
          <a:endParaRPr lang="nb-NO"/>
        </a:p>
      </dgm:t>
    </dgm:pt>
    <dgm:pt modelId="{96B0E3E8-3965-4968-BD13-99BA165B885D}">
      <dgm:prSet/>
      <dgm:spPr/>
      <dgm:t>
        <a:bodyPr/>
        <a:lstStyle/>
        <a:p>
          <a:r>
            <a:rPr lang="nb-NO" b="0" dirty="0"/>
            <a:t>Koordinering og utvikling av rådgivertjenesten</a:t>
          </a:r>
        </a:p>
      </dgm:t>
    </dgm:pt>
    <dgm:pt modelId="{AF1A4F96-1E29-4F4A-BA09-0DBBDA985413}" type="parTrans" cxnId="{08E45215-966F-437C-B710-2BF0D4CD6AB9}">
      <dgm:prSet/>
      <dgm:spPr/>
      <dgm:t>
        <a:bodyPr/>
        <a:lstStyle/>
        <a:p>
          <a:endParaRPr lang="nb-NO"/>
        </a:p>
      </dgm:t>
    </dgm:pt>
    <dgm:pt modelId="{E3B64AE4-D5CD-4C41-A57A-D894E7378A78}" type="sibTrans" cxnId="{08E45215-966F-437C-B710-2BF0D4CD6AB9}">
      <dgm:prSet/>
      <dgm:spPr/>
      <dgm:t>
        <a:bodyPr/>
        <a:lstStyle/>
        <a:p>
          <a:endParaRPr lang="nb-NO"/>
        </a:p>
      </dgm:t>
    </dgm:pt>
    <dgm:pt modelId="{88ACB8C5-50F8-4EE4-A8A3-CAA29FC7B6FA}">
      <dgm:prSet/>
      <dgm:spPr/>
      <dgm:t>
        <a:bodyPr/>
        <a:lstStyle/>
        <a:p>
          <a:r>
            <a:rPr lang="nb-NO"/>
            <a:t>Videregående opplæring for voksne</a:t>
          </a:r>
        </a:p>
      </dgm:t>
    </dgm:pt>
    <dgm:pt modelId="{8322CDB2-57FB-4071-9C22-85AD20628AE1}" type="parTrans" cxnId="{44562C72-6948-45B5-8676-8DD1804CA64B}">
      <dgm:prSet/>
      <dgm:spPr/>
      <dgm:t>
        <a:bodyPr/>
        <a:lstStyle/>
        <a:p>
          <a:endParaRPr lang="nb-NO"/>
        </a:p>
      </dgm:t>
    </dgm:pt>
    <dgm:pt modelId="{B25B0A6E-BD68-4D5F-9EBC-B43B32F6E6B9}" type="sibTrans" cxnId="{44562C72-6948-45B5-8676-8DD1804CA64B}">
      <dgm:prSet/>
      <dgm:spPr/>
      <dgm:t>
        <a:bodyPr/>
        <a:lstStyle/>
        <a:p>
          <a:endParaRPr lang="nb-NO"/>
        </a:p>
      </dgm:t>
    </dgm:pt>
    <dgm:pt modelId="{90200631-0D26-473F-A8DE-F0FB6DC7FBF7}">
      <dgm:prSet/>
      <dgm:spPr/>
      <dgm:t>
        <a:bodyPr/>
        <a:lstStyle/>
        <a:p>
          <a:r>
            <a:rPr lang="nb-NO"/>
            <a:t>Nettverksutvikling og innhenting av kompetansebehov</a:t>
          </a:r>
        </a:p>
      </dgm:t>
    </dgm:pt>
    <dgm:pt modelId="{BDC92FA5-EAFB-44BF-8712-99A96FAC652B}" type="parTrans" cxnId="{3A0798B7-1951-4960-AB14-B232BC59FC37}">
      <dgm:prSet/>
      <dgm:spPr/>
      <dgm:t>
        <a:bodyPr/>
        <a:lstStyle/>
        <a:p>
          <a:endParaRPr lang="nb-NO"/>
        </a:p>
      </dgm:t>
    </dgm:pt>
    <dgm:pt modelId="{1F1B9171-B055-4501-B560-AC02F03B2499}" type="sibTrans" cxnId="{3A0798B7-1951-4960-AB14-B232BC59FC37}">
      <dgm:prSet/>
      <dgm:spPr/>
      <dgm:t>
        <a:bodyPr/>
        <a:lstStyle/>
        <a:p>
          <a:endParaRPr lang="nb-NO"/>
        </a:p>
      </dgm:t>
    </dgm:pt>
    <dgm:pt modelId="{601B1E1A-A754-41CE-879A-3B41A3F7E5D4}">
      <dgm:prSet/>
      <dgm:spPr/>
      <dgm:t>
        <a:bodyPr/>
        <a:lstStyle/>
        <a:p>
          <a:r>
            <a:rPr lang="nb-NO"/>
            <a:t>Tilrettelegging for fagskole og høgere utdanning</a:t>
          </a:r>
        </a:p>
      </dgm:t>
    </dgm:pt>
    <dgm:pt modelId="{D4BE0689-C362-4272-B8AC-EAE70C202419}" type="parTrans" cxnId="{4A9764F0-A229-4587-9CC6-45CABD366D2D}">
      <dgm:prSet/>
      <dgm:spPr/>
      <dgm:t>
        <a:bodyPr/>
        <a:lstStyle/>
        <a:p>
          <a:endParaRPr lang="nb-NO"/>
        </a:p>
      </dgm:t>
    </dgm:pt>
    <dgm:pt modelId="{D9B40E26-6AD4-4CB5-82B7-614ECEA1EDCE}" type="sibTrans" cxnId="{4A9764F0-A229-4587-9CC6-45CABD366D2D}">
      <dgm:prSet/>
      <dgm:spPr/>
      <dgm:t>
        <a:bodyPr/>
        <a:lstStyle/>
        <a:p>
          <a:endParaRPr lang="nb-NO"/>
        </a:p>
      </dgm:t>
    </dgm:pt>
    <dgm:pt modelId="{CDC701CD-1EB1-4843-9A7D-F177AF332163}">
      <dgm:prSet/>
      <dgm:spPr/>
      <dgm:t>
        <a:bodyPr/>
        <a:lstStyle/>
        <a:p>
          <a:r>
            <a:rPr lang="nb-NO"/>
            <a:t>Motivasjon og rekruttering</a:t>
          </a:r>
        </a:p>
      </dgm:t>
    </dgm:pt>
    <dgm:pt modelId="{44A7570C-6CF0-4A02-91AC-F3EA37C63C7F}" type="parTrans" cxnId="{721094C3-EFC8-4334-807C-41107597ABD2}">
      <dgm:prSet/>
      <dgm:spPr/>
      <dgm:t>
        <a:bodyPr/>
        <a:lstStyle/>
        <a:p>
          <a:endParaRPr lang="nb-NO"/>
        </a:p>
      </dgm:t>
    </dgm:pt>
    <dgm:pt modelId="{3A7455FA-F30E-4356-98E3-D8A8A9A8FD8A}" type="sibTrans" cxnId="{721094C3-EFC8-4334-807C-41107597ABD2}">
      <dgm:prSet/>
      <dgm:spPr/>
      <dgm:t>
        <a:bodyPr/>
        <a:lstStyle/>
        <a:p>
          <a:endParaRPr lang="nb-NO"/>
        </a:p>
      </dgm:t>
    </dgm:pt>
    <dgm:pt modelId="{457F37C9-BD96-41D8-B863-CDCEDF50444F}" type="pres">
      <dgm:prSet presAssocID="{598F7C88-9556-405C-A1BF-1215D7AD9766}" presName="linear" presStyleCnt="0">
        <dgm:presLayoutVars>
          <dgm:animLvl val="lvl"/>
          <dgm:resizeHandles val="exact"/>
        </dgm:presLayoutVars>
      </dgm:prSet>
      <dgm:spPr/>
    </dgm:pt>
    <dgm:pt modelId="{A15DC1BB-9507-4B8E-8FC3-3A752C7B5D7B}" type="pres">
      <dgm:prSet presAssocID="{329FF749-CE20-4477-B6A6-06A4BBEAB6BC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CAF971DC-6F77-4F62-86D2-0DEA7740A371}" type="pres">
      <dgm:prSet presAssocID="{51FAB690-1C77-4A62-8920-5ACEED0BC572}" presName="spacer" presStyleCnt="0"/>
      <dgm:spPr/>
    </dgm:pt>
    <dgm:pt modelId="{1D4AC3CA-DCC3-4FB0-970E-32CC5FBB01B4}" type="pres">
      <dgm:prSet presAssocID="{96B0E3E8-3965-4968-BD13-99BA165B885D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3F614EB4-0173-4F5E-A3A7-F7FCB0BAEB0F}" type="pres">
      <dgm:prSet presAssocID="{E3B64AE4-D5CD-4C41-A57A-D894E7378A78}" presName="spacer" presStyleCnt="0"/>
      <dgm:spPr/>
    </dgm:pt>
    <dgm:pt modelId="{172979C4-F6DB-4E8A-A8BE-A7D2C5682F91}" type="pres">
      <dgm:prSet presAssocID="{88ACB8C5-50F8-4EE4-A8A3-CAA29FC7B6FA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4609882E-8D3B-4E89-AC5D-B4658AD153F2}" type="pres">
      <dgm:prSet presAssocID="{B25B0A6E-BD68-4D5F-9EBC-B43B32F6E6B9}" presName="spacer" presStyleCnt="0"/>
      <dgm:spPr/>
    </dgm:pt>
    <dgm:pt modelId="{D35F43A7-1566-4EBC-8528-921C020E4DF2}" type="pres">
      <dgm:prSet presAssocID="{90200631-0D26-473F-A8DE-F0FB6DC7FBF7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432B14F5-2ACF-4518-BD04-7EA84AB980AE}" type="pres">
      <dgm:prSet presAssocID="{1F1B9171-B055-4501-B560-AC02F03B2499}" presName="spacer" presStyleCnt="0"/>
      <dgm:spPr/>
    </dgm:pt>
    <dgm:pt modelId="{F54496BD-FCF6-4E92-966C-9F057F9AF2AB}" type="pres">
      <dgm:prSet presAssocID="{601B1E1A-A754-41CE-879A-3B41A3F7E5D4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1EAA2B23-B365-4FE4-A891-1AB5AA332E6D}" type="pres">
      <dgm:prSet presAssocID="{D9B40E26-6AD4-4CB5-82B7-614ECEA1EDCE}" presName="spacer" presStyleCnt="0"/>
      <dgm:spPr/>
    </dgm:pt>
    <dgm:pt modelId="{F1F48D91-F850-4735-B92C-35C1A6405347}" type="pres">
      <dgm:prSet presAssocID="{CDC701CD-1EB1-4843-9A7D-F177AF332163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BD5F4609-69B7-464C-A04B-45707A55D9DE}" type="presOf" srcId="{CDC701CD-1EB1-4843-9A7D-F177AF332163}" destId="{F1F48D91-F850-4735-B92C-35C1A6405347}" srcOrd="0" destOrd="0" presId="urn:microsoft.com/office/officeart/2005/8/layout/vList2"/>
    <dgm:cxn modelId="{08E45215-966F-437C-B710-2BF0D4CD6AB9}" srcId="{598F7C88-9556-405C-A1BF-1215D7AD9766}" destId="{96B0E3E8-3965-4968-BD13-99BA165B885D}" srcOrd="1" destOrd="0" parTransId="{AF1A4F96-1E29-4F4A-BA09-0DBBDA985413}" sibTransId="{E3B64AE4-D5CD-4C41-A57A-D894E7378A78}"/>
    <dgm:cxn modelId="{AF5F9A60-571C-4C35-9E03-23B61B64C8A4}" type="presOf" srcId="{598F7C88-9556-405C-A1BF-1215D7AD9766}" destId="{457F37C9-BD96-41D8-B863-CDCEDF50444F}" srcOrd="0" destOrd="0" presId="urn:microsoft.com/office/officeart/2005/8/layout/vList2"/>
    <dgm:cxn modelId="{98E07942-9716-49C1-8CD9-AB91A30D6332}" type="presOf" srcId="{601B1E1A-A754-41CE-879A-3B41A3F7E5D4}" destId="{F54496BD-FCF6-4E92-966C-9F057F9AF2AB}" srcOrd="0" destOrd="0" presId="urn:microsoft.com/office/officeart/2005/8/layout/vList2"/>
    <dgm:cxn modelId="{2EFAF463-309B-484D-8C9F-4E3D28F3D9FF}" srcId="{598F7C88-9556-405C-A1BF-1215D7AD9766}" destId="{329FF749-CE20-4477-B6A6-06A4BBEAB6BC}" srcOrd="0" destOrd="0" parTransId="{1C733CAF-F9AD-43F8-9F70-342BF8617C7C}" sibTransId="{51FAB690-1C77-4A62-8920-5ACEED0BC572}"/>
    <dgm:cxn modelId="{44562C72-6948-45B5-8676-8DD1804CA64B}" srcId="{598F7C88-9556-405C-A1BF-1215D7AD9766}" destId="{88ACB8C5-50F8-4EE4-A8A3-CAA29FC7B6FA}" srcOrd="2" destOrd="0" parTransId="{8322CDB2-57FB-4071-9C22-85AD20628AE1}" sibTransId="{B25B0A6E-BD68-4D5F-9EBC-B43B32F6E6B9}"/>
    <dgm:cxn modelId="{8AC22688-C1A2-4659-AD37-EC3B0DCF2C12}" type="presOf" srcId="{88ACB8C5-50F8-4EE4-A8A3-CAA29FC7B6FA}" destId="{172979C4-F6DB-4E8A-A8BE-A7D2C5682F91}" srcOrd="0" destOrd="0" presId="urn:microsoft.com/office/officeart/2005/8/layout/vList2"/>
    <dgm:cxn modelId="{C54CC4A1-10F4-4553-B9C6-B4A12DC45560}" type="presOf" srcId="{90200631-0D26-473F-A8DE-F0FB6DC7FBF7}" destId="{D35F43A7-1566-4EBC-8528-921C020E4DF2}" srcOrd="0" destOrd="0" presId="urn:microsoft.com/office/officeart/2005/8/layout/vList2"/>
    <dgm:cxn modelId="{3A0798B7-1951-4960-AB14-B232BC59FC37}" srcId="{598F7C88-9556-405C-A1BF-1215D7AD9766}" destId="{90200631-0D26-473F-A8DE-F0FB6DC7FBF7}" srcOrd="3" destOrd="0" parTransId="{BDC92FA5-EAFB-44BF-8712-99A96FAC652B}" sibTransId="{1F1B9171-B055-4501-B560-AC02F03B2499}"/>
    <dgm:cxn modelId="{721094C3-EFC8-4334-807C-41107597ABD2}" srcId="{598F7C88-9556-405C-A1BF-1215D7AD9766}" destId="{CDC701CD-1EB1-4843-9A7D-F177AF332163}" srcOrd="5" destOrd="0" parTransId="{44A7570C-6CF0-4A02-91AC-F3EA37C63C7F}" sibTransId="{3A7455FA-F30E-4356-98E3-D8A8A9A8FD8A}"/>
    <dgm:cxn modelId="{578386CE-C386-447A-ADDF-1EC1E9471B03}" type="presOf" srcId="{96B0E3E8-3965-4968-BD13-99BA165B885D}" destId="{1D4AC3CA-DCC3-4FB0-970E-32CC5FBB01B4}" srcOrd="0" destOrd="0" presId="urn:microsoft.com/office/officeart/2005/8/layout/vList2"/>
    <dgm:cxn modelId="{4A9764F0-A229-4587-9CC6-45CABD366D2D}" srcId="{598F7C88-9556-405C-A1BF-1215D7AD9766}" destId="{601B1E1A-A754-41CE-879A-3B41A3F7E5D4}" srcOrd="4" destOrd="0" parTransId="{D4BE0689-C362-4272-B8AC-EAE70C202419}" sibTransId="{D9B40E26-6AD4-4CB5-82B7-614ECEA1EDCE}"/>
    <dgm:cxn modelId="{8E0F5DF9-13B8-4221-B8D2-D135356C2988}" type="presOf" srcId="{329FF749-CE20-4477-B6A6-06A4BBEAB6BC}" destId="{A15DC1BB-9507-4B8E-8FC3-3A752C7B5D7B}" srcOrd="0" destOrd="0" presId="urn:microsoft.com/office/officeart/2005/8/layout/vList2"/>
    <dgm:cxn modelId="{844CDA78-3DC6-4445-9E82-6572B6823577}" type="presParOf" srcId="{457F37C9-BD96-41D8-B863-CDCEDF50444F}" destId="{A15DC1BB-9507-4B8E-8FC3-3A752C7B5D7B}" srcOrd="0" destOrd="0" presId="urn:microsoft.com/office/officeart/2005/8/layout/vList2"/>
    <dgm:cxn modelId="{953C4ABC-1F1F-4E7D-95CF-46F10F381AD6}" type="presParOf" srcId="{457F37C9-BD96-41D8-B863-CDCEDF50444F}" destId="{CAF971DC-6F77-4F62-86D2-0DEA7740A371}" srcOrd="1" destOrd="0" presId="urn:microsoft.com/office/officeart/2005/8/layout/vList2"/>
    <dgm:cxn modelId="{38EE6662-1690-4B94-A24D-70B4A18A1C6D}" type="presParOf" srcId="{457F37C9-BD96-41D8-B863-CDCEDF50444F}" destId="{1D4AC3CA-DCC3-4FB0-970E-32CC5FBB01B4}" srcOrd="2" destOrd="0" presId="urn:microsoft.com/office/officeart/2005/8/layout/vList2"/>
    <dgm:cxn modelId="{E45A9C3E-E026-4159-84B3-62827114E1AE}" type="presParOf" srcId="{457F37C9-BD96-41D8-B863-CDCEDF50444F}" destId="{3F614EB4-0173-4F5E-A3A7-F7FCB0BAEB0F}" srcOrd="3" destOrd="0" presId="urn:microsoft.com/office/officeart/2005/8/layout/vList2"/>
    <dgm:cxn modelId="{E947C6A7-B217-40F6-A611-EB34483990EE}" type="presParOf" srcId="{457F37C9-BD96-41D8-B863-CDCEDF50444F}" destId="{172979C4-F6DB-4E8A-A8BE-A7D2C5682F91}" srcOrd="4" destOrd="0" presId="urn:microsoft.com/office/officeart/2005/8/layout/vList2"/>
    <dgm:cxn modelId="{17CC0850-6AD3-426C-859D-463D9329B9CA}" type="presParOf" srcId="{457F37C9-BD96-41D8-B863-CDCEDF50444F}" destId="{4609882E-8D3B-4E89-AC5D-B4658AD153F2}" srcOrd="5" destOrd="0" presId="urn:microsoft.com/office/officeart/2005/8/layout/vList2"/>
    <dgm:cxn modelId="{A1030FA1-34FC-4393-BB11-3A401794124D}" type="presParOf" srcId="{457F37C9-BD96-41D8-B863-CDCEDF50444F}" destId="{D35F43A7-1566-4EBC-8528-921C020E4DF2}" srcOrd="6" destOrd="0" presId="urn:microsoft.com/office/officeart/2005/8/layout/vList2"/>
    <dgm:cxn modelId="{A095A185-5D66-4404-A3F9-9D7009A110CA}" type="presParOf" srcId="{457F37C9-BD96-41D8-B863-CDCEDF50444F}" destId="{432B14F5-2ACF-4518-BD04-7EA84AB980AE}" srcOrd="7" destOrd="0" presId="urn:microsoft.com/office/officeart/2005/8/layout/vList2"/>
    <dgm:cxn modelId="{CCD2AC2D-F625-4237-A94A-0AD442BB1F3E}" type="presParOf" srcId="{457F37C9-BD96-41D8-B863-CDCEDF50444F}" destId="{F54496BD-FCF6-4E92-966C-9F057F9AF2AB}" srcOrd="8" destOrd="0" presId="urn:microsoft.com/office/officeart/2005/8/layout/vList2"/>
    <dgm:cxn modelId="{64718940-1F2B-423D-9B97-5E1BAC63D17D}" type="presParOf" srcId="{457F37C9-BD96-41D8-B863-CDCEDF50444F}" destId="{1EAA2B23-B365-4FE4-A891-1AB5AA332E6D}" srcOrd="9" destOrd="0" presId="urn:microsoft.com/office/officeart/2005/8/layout/vList2"/>
    <dgm:cxn modelId="{745368B5-15C2-4835-BD46-EF99CA1E1595}" type="presParOf" srcId="{457F37C9-BD96-41D8-B863-CDCEDF50444F}" destId="{F1F48D91-F850-4735-B92C-35C1A6405347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5DC1BB-9507-4B8E-8FC3-3A752C7B5D7B}">
      <dsp:nvSpPr>
        <dsp:cNvPr id="0" name=""/>
        <dsp:cNvSpPr/>
      </dsp:nvSpPr>
      <dsp:spPr>
        <a:xfrm>
          <a:off x="0" y="21306"/>
          <a:ext cx="3655738" cy="608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0" kern="1200" dirty="0"/>
            <a:t>Veiledning</a:t>
          </a:r>
        </a:p>
      </dsp:txBody>
      <dsp:txXfrm>
        <a:off x="29700" y="51006"/>
        <a:ext cx="3596338" cy="549000"/>
      </dsp:txXfrm>
    </dsp:sp>
    <dsp:sp modelId="{1D4AC3CA-DCC3-4FB0-970E-32CC5FBB01B4}">
      <dsp:nvSpPr>
        <dsp:cNvPr id="0" name=""/>
        <dsp:cNvSpPr/>
      </dsp:nvSpPr>
      <dsp:spPr>
        <a:xfrm>
          <a:off x="0" y="675786"/>
          <a:ext cx="3655738" cy="608400"/>
        </a:xfrm>
        <a:prstGeom prst="roundRect">
          <a:avLst/>
        </a:prstGeom>
        <a:solidFill>
          <a:schemeClr val="accent5">
            <a:hueOff val="-1336914"/>
            <a:satOff val="-9618"/>
            <a:lumOff val="2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0" kern="1200" dirty="0"/>
            <a:t>Koordinering og utvikling av rådgivertjenesten</a:t>
          </a:r>
        </a:p>
      </dsp:txBody>
      <dsp:txXfrm>
        <a:off x="29700" y="705486"/>
        <a:ext cx="3596338" cy="549000"/>
      </dsp:txXfrm>
    </dsp:sp>
    <dsp:sp modelId="{172979C4-F6DB-4E8A-A8BE-A7D2C5682F91}">
      <dsp:nvSpPr>
        <dsp:cNvPr id="0" name=""/>
        <dsp:cNvSpPr/>
      </dsp:nvSpPr>
      <dsp:spPr>
        <a:xfrm>
          <a:off x="0" y="1330266"/>
          <a:ext cx="3655738" cy="608400"/>
        </a:xfrm>
        <a:prstGeom prst="roundRect">
          <a:avLst/>
        </a:prstGeom>
        <a:solidFill>
          <a:schemeClr val="accent5">
            <a:hueOff val="-2673829"/>
            <a:satOff val="-19236"/>
            <a:lumOff val="4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/>
            <a:t>Videregående opplæring for voksne</a:t>
          </a:r>
        </a:p>
      </dsp:txBody>
      <dsp:txXfrm>
        <a:off x="29700" y="1359966"/>
        <a:ext cx="3596338" cy="549000"/>
      </dsp:txXfrm>
    </dsp:sp>
    <dsp:sp modelId="{D35F43A7-1566-4EBC-8528-921C020E4DF2}">
      <dsp:nvSpPr>
        <dsp:cNvPr id="0" name=""/>
        <dsp:cNvSpPr/>
      </dsp:nvSpPr>
      <dsp:spPr>
        <a:xfrm>
          <a:off x="0" y="1984746"/>
          <a:ext cx="3655738" cy="608400"/>
        </a:xfrm>
        <a:prstGeom prst="roundRect">
          <a:avLst/>
        </a:prstGeom>
        <a:solidFill>
          <a:schemeClr val="accent5">
            <a:hueOff val="-4010743"/>
            <a:satOff val="-28853"/>
            <a:lumOff val="6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/>
            <a:t>Nettverksutvikling og innhenting av kompetansebehov</a:t>
          </a:r>
        </a:p>
      </dsp:txBody>
      <dsp:txXfrm>
        <a:off x="29700" y="2014446"/>
        <a:ext cx="3596338" cy="549000"/>
      </dsp:txXfrm>
    </dsp:sp>
    <dsp:sp modelId="{F54496BD-FCF6-4E92-966C-9F057F9AF2AB}">
      <dsp:nvSpPr>
        <dsp:cNvPr id="0" name=""/>
        <dsp:cNvSpPr/>
      </dsp:nvSpPr>
      <dsp:spPr>
        <a:xfrm>
          <a:off x="0" y="2639226"/>
          <a:ext cx="3655738" cy="608400"/>
        </a:xfrm>
        <a:prstGeom prst="roundRect">
          <a:avLst/>
        </a:prstGeom>
        <a:solidFill>
          <a:schemeClr val="accent5">
            <a:hueOff val="-5347657"/>
            <a:satOff val="-38471"/>
            <a:lumOff val="8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/>
            <a:t>Tilrettelegging for fagskole og høgere utdanning</a:t>
          </a:r>
        </a:p>
      </dsp:txBody>
      <dsp:txXfrm>
        <a:off x="29700" y="2668926"/>
        <a:ext cx="3596338" cy="549000"/>
      </dsp:txXfrm>
    </dsp:sp>
    <dsp:sp modelId="{F1F48D91-F850-4735-B92C-35C1A6405347}">
      <dsp:nvSpPr>
        <dsp:cNvPr id="0" name=""/>
        <dsp:cNvSpPr/>
      </dsp:nvSpPr>
      <dsp:spPr>
        <a:xfrm>
          <a:off x="0" y="3293706"/>
          <a:ext cx="3655738" cy="608400"/>
        </a:xfrm>
        <a:prstGeom prst="roundRect">
          <a:avLst/>
        </a:prstGeom>
        <a:solidFill>
          <a:schemeClr val="accent5">
            <a:hueOff val="-6684572"/>
            <a:satOff val="-48089"/>
            <a:lumOff val="1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/>
            <a:t>Motivasjon og rekruttering</a:t>
          </a:r>
        </a:p>
      </dsp:txBody>
      <dsp:txXfrm>
        <a:off x="29700" y="3323406"/>
        <a:ext cx="3596338" cy="549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CD9A1-877C-124D-B698-1798FE358ABB}" type="datetimeFigureOut">
              <a:rPr lang="nb-NO" smtClean="0"/>
              <a:t>17.02.2025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19200"/>
            <a:ext cx="5853112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66909" y="4693920"/>
            <a:ext cx="5335270" cy="38404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777607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27610-D7B9-AE42-B107-DA0E3EF5C8C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3763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5C0E6-AC32-A0FA-D62A-1C36E3530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280BF981-68A1-B1BE-8D6A-A54C3BEEAD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3AC576FE-0367-21EA-AD7B-040A31EA6C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A7EB0F5-F2DB-3B28-EE0A-8AA6ED2767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27610-D7B9-AE42-B107-DA0E3EF5C8CB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5209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27610-D7B9-AE42-B107-DA0E3EF5C8CB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8313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27610-D7B9-AE42-B107-DA0E3EF5C8CB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982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A2B09-3D46-F3E9-604D-73C32FCA2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9A841640-F29F-906F-BA09-678F66FE9D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BB7F97CE-0192-9E72-ED7B-009ECCB64B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A94EB4D-9DC5-E44F-9038-E253540FD2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27610-D7B9-AE42-B107-DA0E3EF5C8CB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947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27610-D7B9-AE42-B107-DA0E3EF5C8CB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04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27610-D7B9-AE42-B107-DA0E3EF5C8CB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550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27610-D7B9-AE42-B107-DA0E3EF5C8CB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551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27610-D7B9-AE42-B107-DA0E3EF5C8CB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413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2E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3640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842533"/>
            <a:ext cx="5218545" cy="3015465"/>
          </a:xfrm>
          <a:prstGeom prst="rect">
            <a:avLst/>
          </a:prstGeom>
        </p:spPr>
      </p:pic>
      <p:sp>
        <p:nvSpPr>
          <p:cNvPr id="17" name="Plassholder for tekst 16"/>
          <p:cNvSpPr>
            <a:spLocks noGrp="1"/>
          </p:cNvSpPr>
          <p:nvPr>
            <p:ph type="body" sz="quarter" idx="10"/>
          </p:nvPr>
        </p:nvSpPr>
        <p:spPr>
          <a:xfrm>
            <a:off x="838200" y="3136665"/>
            <a:ext cx="10515600" cy="12509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7313" y="313953"/>
            <a:ext cx="2563669" cy="86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6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439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tekst 8"/>
          <p:cNvSpPr>
            <a:spLocks noGrp="1"/>
          </p:cNvSpPr>
          <p:nvPr>
            <p:ph type="body" sz="quarter" idx="10"/>
          </p:nvPr>
        </p:nvSpPr>
        <p:spPr>
          <a:xfrm>
            <a:off x="838200" y="1892135"/>
            <a:ext cx="10515600" cy="3564392"/>
          </a:xfrm>
        </p:spPr>
        <p:txBody>
          <a:bodyPr/>
          <a:lstStyle>
            <a:lvl1pPr marL="228600" indent="-228600">
              <a:buClr>
                <a:srgbClr val="002E6D"/>
              </a:buClr>
              <a:buFont typeface="Arial" panose="020B0604020202020204" pitchFamily="34" charset="0"/>
              <a:buChar char="•"/>
              <a:defRPr/>
            </a:lvl1pPr>
            <a:lvl2pPr marL="685800" indent="-228600">
              <a:buClr>
                <a:srgbClr val="002E6D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rgbClr val="002E6D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rgbClr val="002E6D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rgbClr val="002E6D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49180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8">
            <a:extLst>
              <a:ext uri="{FF2B5EF4-FFF2-40B4-BE49-F238E27FC236}">
                <a16:creationId xmlns:a16="http://schemas.microsoft.com/office/drawing/2014/main" id="{91C49AE3-5B04-3248-AB85-890B9E9B94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892135"/>
            <a:ext cx="3952875" cy="3564392"/>
          </a:xfrm>
        </p:spPr>
        <p:txBody>
          <a:bodyPr/>
          <a:lstStyle>
            <a:lvl1pPr>
              <a:buClr>
                <a:srgbClr val="002E6D"/>
              </a:buClr>
              <a:defRPr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1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439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3" name="Plassholder for innhold 3"/>
          <p:cNvSpPr>
            <a:spLocks noGrp="1"/>
          </p:cNvSpPr>
          <p:nvPr>
            <p:ph sz="quarter" idx="15"/>
          </p:nvPr>
        </p:nvSpPr>
        <p:spPr>
          <a:xfrm>
            <a:off x="5057775" y="1892135"/>
            <a:ext cx="6296025" cy="3557588"/>
          </a:xfrm>
        </p:spPr>
        <p:txBody>
          <a:bodyPr/>
          <a:lstStyle>
            <a:lvl1pPr>
              <a:buClr>
                <a:srgbClr val="002E6D"/>
              </a:buClr>
              <a:defRPr/>
            </a:lvl1pPr>
            <a:lvl2pPr>
              <a:buClr>
                <a:srgbClr val="002E6D"/>
              </a:buClr>
              <a:defRPr/>
            </a:lvl2pPr>
            <a:lvl3pPr>
              <a:buClr>
                <a:srgbClr val="002E6D"/>
              </a:buClr>
              <a:defRPr/>
            </a:lvl3pPr>
            <a:lvl4pPr>
              <a:buClr>
                <a:srgbClr val="002E6D"/>
              </a:buClr>
              <a:defRPr/>
            </a:lvl4pPr>
            <a:lvl5pPr>
              <a:buClr>
                <a:srgbClr val="002E6D"/>
              </a:buCl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72488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2 spal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8">
            <a:extLst>
              <a:ext uri="{FF2B5EF4-FFF2-40B4-BE49-F238E27FC236}">
                <a16:creationId xmlns:a16="http://schemas.microsoft.com/office/drawing/2014/main" id="{91C49AE3-5B04-3248-AB85-890B9E9B94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925" y="1873662"/>
            <a:ext cx="3952875" cy="3564392"/>
          </a:xfrm>
        </p:spPr>
        <p:txBody>
          <a:bodyPr/>
          <a:lstStyle>
            <a:lvl1pPr>
              <a:buClr>
                <a:srgbClr val="002E6D"/>
              </a:buClr>
              <a:defRPr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3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966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4" name="Plassholder for innhold 3"/>
          <p:cNvSpPr>
            <a:spLocks noGrp="1"/>
          </p:cNvSpPr>
          <p:nvPr>
            <p:ph sz="quarter" idx="15"/>
          </p:nvPr>
        </p:nvSpPr>
        <p:spPr>
          <a:xfrm>
            <a:off x="838200" y="1873662"/>
            <a:ext cx="6296025" cy="3557588"/>
          </a:xfrm>
        </p:spPr>
        <p:txBody>
          <a:bodyPr/>
          <a:lstStyle>
            <a:lvl1pPr>
              <a:buClr>
                <a:srgbClr val="002E6D"/>
              </a:buClr>
              <a:defRPr/>
            </a:lvl1pPr>
            <a:lvl2pPr>
              <a:buClr>
                <a:srgbClr val="002E6D"/>
              </a:buClr>
              <a:defRPr/>
            </a:lvl2pPr>
            <a:lvl3pPr>
              <a:buClr>
                <a:srgbClr val="002E6D"/>
              </a:buClr>
              <a:defRPr/>
            </a:lvl3pPr>
            <a:lvl4pPr>
              <a:buClr>
                <a:srgbClr val="002E6D"/>
              </a:buClr>
              <a:defRPr/>
            </a:lvl4pPr>
            <a:lvl5pPr>
              <a:buClr>
                <a:srgbClr val="002E6D"/>
              </a:buCl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06015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2 spal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439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3" name="Plassholder for innhold 3"/>
          <p:cNvSpPr>
            <a:spLocks noGrp="1"/>
          </p:cNvSpPr>
          <p:nvPr>
            <p:ph sz="quarter" idx="15" hasCustomPrompt="1"/>
          </p:nvPr>
        </p:nvSpPr>
        <p:spPr>
          <a:xfrm>
            <a:off x="6232850" y="1892135"/>
            <a:ext cx="5120950" cy="3557588"/>
          </a:xfrm>
        </p:spPr>
        <p:txBody>
          <a:bodyPr/>
          <a:lstStyle>
            <a:lvl1pPr>
              <a:buClr>
                <a:srgbClr val="002E6D"/>
              </a:buClr>
              <a:defRPr/>
            </a:lvl1pPr>
            <a:lvl2pPr>
              <a:buClr>
                <a:srgbClr val="002E6D"/>
              </a:buClr>
              <a:defRPr/>
            </a:lvl2pPr>
            <a:lvl3pPr>
              <a:buClr>
                <a:srgbClr val="002E6D"/>
              </a:buClr>
              <a:defRPr/>
            </a:lvl3pPr>
            <a:lvl4pPr>
              <a:buClr>
                <a:srgbClr val="002E6D"/>
              </a:buClr>
              <a:defRPr/>
            </a:lvl4pPr>
            <a:lvl5pPr>
              <a:buClr>
                <a:srgbClr val="002E6D"/>
              </a:buClr>
              <a:defRPr/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 err="1"/>
              <a:t>redje</a:t>
            </a:r>
            <a:r>
              <a:rPr lang="nb-NO" dirty="0"/>
              <a:t>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innhold 3">
            <a:extLst>
              <a:ext uri="{FF2B5EF4-FFF2-40B4-BE49-F238E27FC236}">
                <a16:creationId xmlns:a16="http://schemas.microsoft.com/office/drawing/2014/main" id="{6A173FF9-9E7D-4D6F-9FC8-7799B690E32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8199" y="1892135"/>
            <a:ext cx="5120951" cy="3557588"/>
          </a:xfrm>
        </p:spPr>
        <p:txBody>
          <a:bodyPr/>
          <a:lstStyle>
            <a:lvl1pPr>
              <a:buClr>
                <a:srgbClr val="002E6D"/>
              </a:buClr>
              <a:defRPr/>
            </a:lvl1pPr>
            <a:lvl2pPr>
              <a:buClr>
                <a:srgbClr val="002E6D"/>
              </a:buClr>
              <a:defRPr/>
            </a:lvl2pPr>
            <a:lvl3pPr>
              <a:buClr>
                <a:srgbClr val="002E6D"/>
              </a:buClr>
              <a:defRPr/>
            </a:lvl3pPr>
            <a:lvl4pPr>
              <a:buClr>
                <a:srgbClr val="002E6D"/>
              </a:buClr>
              <a:defRPr/>
            </a:lvl4pPr>
            <a:lvl5pPr>
              <a:buClr>
                <a:srgbClr val="002E6D"/>
              </a:buCl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63138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3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BCA700-E822-8546-BA53-CAD381523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652" y="4192876"/>
            <a:ext cx="2893291" cy="1122363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24768D3A-B4C6-4846-93C7-5FD37A3283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8702" y="4206586"/>
            <a:ext cx="2894012" cy="1122362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Plassholder for tekst 19">
            <a:extLst>
              <a:ext uri="{FF2B5EF4-FFF2-40B4-BE49-F238E27FC236}">
                <a16:creationId xmlns:a16="http://schemas.microsoft.com/office/drawing/2014/main" id="{1C6F9580-4146-5B4D-9F2D-B0FE9E7AD5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26473" y="4197350"/>
            <a:ext cx="2894013" cy="1122362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Plassholder for tekst 24">
            <a:extLst>
              <a:ext uri="{FF2B5EF4-FFF2-40B4-BE49-F238E27FC236}">
                <a16:creationId xmlns:a16="http://schemas.microsoft.com/office/drawing/2014/main" id="{3209E090-8181-0247-8175-FD2288F857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1652" y="3756602"/>
            <a:ext cx="2894012" cy="436563"/>
          </a:xfrm>
        </p:spPr>
        <p:txBody>
          <a:bodyPr>
            <a:noAutofit/>
          </a:bodyPr>
          <a:lstStyle>
            <a:lvl1pPr marL="0" indent="0" algn="ctr">
              <a:buNone/>
              <a:defRPr sz="1800"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6" name="Plassholder for tekst 24">
            <a:extLst>
              <a:ext uri="{FF2B5EF4-FFF2-40B4-BE49-F238E27FC236}">
                <a16:creationId xmlns:a16="http://schemas.microsoft.com/office/drawing/2014/main" id="{B3DDC085-2F7A-1941-9FC5-0F891B6971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8702" y="3756313"/>
            <a:ext cx="2894012" cy="436563"/>
          </a:xfrm>
        </p:spPr>
        <p:txBody>
          <a:bodyPr>
            <a:noAutofit/>
          </a:bodyPr>
          <a:lstStyle>
            <a:lvl1pPr marL="0" indent="0" algn="ctr">
              <a:buNone/>
              <a:defRPr sz="1800"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7" name="Plassholder for tekst 24">
            <a:extLst>
              <a:ext uri="{FF2B5EF4-FFF2-40B4-BE49-F238E27FC236}">
                <a16:creationId xmlns:a16="http://schemas.microsoft.com/office/drawing/2014/main" id="{D12C300D-76CB-DE4E-AB53-CF4F3A56A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26182" y="3756312"/>
            <a:ext cx="2894012" cy="436563"/>
          </a:xfrm>
        </p:spPr>
        <p:txBody>
          <a:bodyPr>
            <a:noAutofit/>
          </a:bodyPr>
          <a:lstStyle>
            <a:lvl1pPr marL="0" indent="0" algn="ctr">
              <a:buNone/>
              <a:defRPr sz="1800"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9" name="Plassholder for bilde 28">
            <a:extLst>
              <a:ext uri="{FF2B5EF4-FFF2-40B4-BE49-F238E27FC236}">
                <a16:creationId xmlns:a16="http://schemas.microsoft.com/office/drawing/2014/main" id="{9D901454-00EF-F941-9DEF-C912F468EC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0931" y="764163"/>
            <a:ext cx="2894012" cy="2962273"/>
          </a:xfrm>
        </p:spPr>
        <p:txBody>
          <a:bodyPr/>
          <a:lstStyle>
            <a:lvl1pPr>
              <a:buClr>
                <a:srgbClr val="002E6D"/>
              </a:buClr>
              <a:defRPr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30" name="Plassholder for bilde 28">
            <a:extLst>
              <a:ext uri="{FF2B5EF4-FFF2-40B4-BE49-F238E27FC236}">
                <a16:creationId xmlns:a16="http://schemas.microsoft.com/office/drawing/2014/main" id="{20746FCF-CD86-9E40-8268-311A3B27A9A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48702" y="794039"/>
            <a:ext cx="2894012" cy="2962273"/>
          </a:xfrm>
        </p:spPr>
        <p:txBody>
          <a:bodyPr/>
          <a:lstStyle>
            <a:lvl1pPr>
              <a:buClr>
                <a:srgbClr val="002E6D"/>
              </a:buClr>
              <a:defRPr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31" name="Plassholder for bilde 28">
            <a:extLst>
              <a:ext uri="{FF2B5EF4-FFF2-40B4-BE49-F238E27FC236}">
                <a16:creationId xmlns:a16="http://schemas.microsoft.com/office/drawing/2014/main" id="{0BDCBDE5-9EC4-1F42-A694-F170EEB596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626182" y="789564"/>
            <a:ext cx="2894012" cy="2962273"/>
          </a:xfrm>
        </p:spPr>
        <p:txBody>
          <a:bodyPr/>
          <a:lstStyle>
            <a:lvl1pPr>
              <a:buClr>
                <a:srgbClr val="002E6D"/>
              </a:buClr>
              <a:defRPr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38687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943599"/>
          </a:xfrm>
        </p:spPr>
        <p:txBody>
          <a:bodyPr/>
          <a:lstStyle>
            <a:lvl1pPr>
              <a:buClr>
                <a:srgbClr val="002E6D"/>
              </a:buClr>
              <a:defRPr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57063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2E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2B608A84-4715-4F48-B249-2305DA8536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65402" y="2369092"/>
            <a:ext cx="4261196" cy="1440593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4865590"/>
            <a:ext cx="3448050" cy="199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91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2004"/>
            <a:ext cx="105156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94CCE55-90BB-6640-8F42-8512B2E6B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1700"/>
            <a:ext cx="10515600" cy="3564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b-NO" dirty="0"/>
              <a:t>Rediger tekststiler i malen
Andre nivå
Tredje nivå
Fjerde nivå
Femte nivå</a:t>
            </a:r>
          </a:p>
        </p:txBody>
      </p:sp>
      <p:sp>
        <p:nvSpPr>
          <p:cNvPr id="5" name="Rektangel 4"/>
          <p:cNvSpPr/>
          <p:nvPr userDrawn="1"/>
        </p:nvSpPr>
        <p:spPr>
          <a:xfrm>
            <a:off x="0" y="5952680"/>
            <a:ext cx="12192000" cy="914556"/>
          </a:xfrm>
          <a:prstGeom prst="rect">
            <a:avLst/>
          </a:prstGeom>
          <a:solidFill>
            <a:srgbClr val="002E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133349" y="6089205"/>
            <a:ext cx="2009775" cy="67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320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71" r:id="rId3"/>
    <p:sldLayoutId id="2147483672" r:id="rId4"/>
    <p:sldLayoutId id="2147483674" r:id="rId5"/>
    <p:sldLayoutId id="2147483670" r:id="rId6"/>
    <p:sldLayoutId id="2147483673" r:id="rId7"/>
    <p:sldLayoutId id="2147483661" r:id="rId8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02E6D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574F"/>
        </a:buClr>
        <a:buSzPct val="13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43E08-FDAC-B52E-97AB-B9B9424CE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kstSylinder 24">
            <a:extLst>
              <a:ext uri="{FF2B5EF4-FFF2-40B4-BE49-F238E27FC236}">
                <a16:creationId xmlns:a16="http://schemas.microsoft.com/office/drawing/2014/main" id="{5A78FF88-73BD-B247-CF3B-80064AFBAC14}"/>
              </a:ext>
            </a:extLst>
          </p:cNvPr>
          <p:cNvSpPr txBox="1"/>
          <p:nvPr/>
        </p:nvSpPr>
        <p:spPr>
          <a:xfrm>
            <a:off x="2488014" y="2947307"/>
            <a:ext cx="79425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Innhold: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bg1"/>
                </a:solidFill>
              </a:rPr>
              <a:t>Litt om Karriere Innlandet Valdres og vårt samfunnsoppdrag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bg1"/>
                </a:solidFill>
              </a:rPr>
              <a:t>BIM-moduler for byggenæringen, et eksempel på hva vi kan få til lokalt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bg1"/>
                </a:solidFill>
              </a:rPr>
              <a:t>Kartleggingsverktøy for regionalt kompetansebehov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bg1"/>
                </a:solidFill>
              </a:rPr>
              <a:t>Studietilbud innen Fagskole og høyere utdanning, nå og i framtida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347F212-17B7-17A9-B299-972F1410C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597" y="1435265"/>
            <a:ext cx="10515600" cy="1054100"/>
          </a:xfrm>
        </p:spPr>
        <p:txBody>
          <a:bodyPr>
            <a:normAutofit/>
          </a:bodyPr>
          <a:lstStyle/>
          <a:p>
            <a:r>
              <a:rPr lang="nn-NO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Etter- og vidareutdanning, </a:t>
            </a:r>
            <a:r>
              <a:rPr lang="nn-NO" sz="2800" dirty="0" err="1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hva</a:t>
            </a:r>
            <a:r>
              <a:rPr lang="nn-NO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er </a:t>
            </a:r>
            <a:r>
              <a:rPr lang="nn-NO" sz="2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mulig</a:t>
            </a:r>
            <a:r>
              <a:rPr lang="nn-NO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å få til </a:t>
            </a:r>
            <a:r>
              <a:rPr lang="nn-NO" sz="28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 Valdres</a:t>
            </a:r>
            <a:r>
              <a:rPr lang="nn-NO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?</a:t>
            </a:r>
            <a:endParaRPr lang="en-US" sz="2800" dirty="0"/>
          </a:p>
        </p:txBody>
      </p:sp>
      <p:pic>
        <p:nvPicPr>
          <p:cNvPr id="3" name="Bilde 2" descr="Et bilde som inneholder fotomontasje, Menneskeansikt, skjermbilde, Fotomontasje&#10;&#10;Automatisk generert beskrivelse">
            <a:extLst>
              <a:ext uri="{FF2B5EF4-FFF2-40B4-BE49-F238E27FC236}">
                <a16:creationId xmlns:a16="http://schemas.microsoft.com/office/drawing/2014/main" id="{AB202235-EBA9-510E-8F74-009994201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89365"/>
            <a:ext cx="12192000" cy="435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99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F09AF-08CE-30CC-F09E-B38328383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554C2530-D730-1232-27FD-E7693FB0DED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860424" y="1746539"/>
            <a:ext cx="4141076" cy="3771598"/>
          </a:xfrm>
        </p:spPr>
        <p:txBody>
          <a:bodyPr>
            <a:normAutofit fontScale="70000" lnSpcReduction="20000"/>
          </a:bodyPr>
          <a:lstStyle/>
          <a:p>
            <a:r>
              <a:rPr lang="nb-NO" b="1" dirty="0"/>
              <a:t>Fase 1: Kartlegging av kompetansebehov</a:t>
            </a:r>
          </a:p>
          <a:p>
            <a:pPr lvl="1"/>
            <a:r>
              <a:rPr lang="nb-NO" dirty="0"/>
              <a:t>Statistisk grunnlag</a:t>
            </a:r>
          </a:p>
          <a:p>
            <a:pPr lvl="1"/>
            <a:r>
              <a:rPr lang="nb-NO" b="1" dirty="0"/>
              <a:t>Sondering i næringslivet</a:t>
            </a:r>
          </a:p>
          <a:p>
            <a:r>
              <a:rPr lang="nb-NO" dirty="0"/>
              <a:t>Fase 2: Direkte kontakt med aktører i næringslivet</a:t>
            </a:r>
          </a:p>
          <a:p>
            <a:r>
              <a:rPr lang="nb-NO" dirty="0"/>
              <a:t>Fase 3: Megling med utdanningstilbydere</a:t>
            </a:r>
          </a:p>
          <a:p>
            <a:r>
              <a:rPr lang="nb-NO" dirty="0"/>
              <a:t>Fase 4: Rekruttering av søkere</a:t>
            </a:r>
          </a:p>
          <a:p>
            <a:r>
              <a:rPr lang="nb-NO" dirty="0"/>
              <a:t>Fase 5: Tilrettelegging for studenter og aktiv bruk av studiesenter</a:t>
            </a:r>
          </a:p>
        </p:txBody>
      </p:sp>
      <p:sp>
        <p:nvSpPr>
          <p:cNvPr id="13" name="Tittel 2">
            <a:extLst>
              <a:ext uri="{FF2B5EF4-FFF2-40B4-BE49-F238E27FC236}">
                <a16:creationId xmlns:a16="http://schemas.microsoft.com/office/drawing/2014/main" id="{6CCF06E6-C9CF-36F7-4FCC-224DE0A6E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439"/>
            <a:ext cx="10515600" cy="538520"/>
          </a:xfrm>
        </p:spPr>
        <p:txBody>
          <a:bodyPr>
            <a:normAutofit fontScale="90000"/>
          </a:bodyPr>
          <a:lstStyle/>
          <a:p>
            <a:r>
              <a:rPr lang="nb-NO" dirty="0"/>
              <a:t>Valdreskomp – metodikk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1476BC7-6F8B-0EE0-3BA5-7A3D5853F9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260"/>
          <a:stretch/>
        </p:blipFill>
        <p:spPr>
          <a:xfrm>
            <a:off x="279544" y="1500323"/>
            <a:ext cx="7463919" cy="378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17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86C729EE-2BDE-399C-75B0-150ED84AE6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80550" y="1746539"/>
            <a:ext cx="5120950" cy="4016952"/>
          </a:xfrm>
        </p:spPr>
        <p:txBody>
          <a:bodyPr>
            <a:normAutofit fontScale="77500" lnSpcReduction="20000"/>
          </a:bodyPr>
          <a:lstStyle/>
          <a:p>
            <a:r>
              <a:rPr lang="nb-NO" dirty="0"/>
              <a:t>Fase 1: Kartlegging av kompetansebehov</a:t>
            </a:r>
          </a:p>
          <a:p>
            <a:pPr lvl="1"/>
            <a:r>
              <a:rPr lang="nb-NO" dirty="0"/>
              <a:t>Statistisk grunnlag</a:t>
            </a:r>
          </a:p>
          <a:p>
            <a:pPr lvl="1"/>
            <a:r>
              <a:rPr lang="nb-NO" dirty="0"/>
              <a:t>Sondering i næringslivet</a:t>
            </a:r>
          </a:p>
          <a:p>
            <a:r>
              <a:rPr lang="nb-NO" b="1" dirty="0"/>
              <a:t>Fase 2: Direkte kontakt med aktører i næringslivet</a:t>
            </a:r>
          </a:p>
          <a:p>
            <a:r>
              <a:rPr lang="nb-NO" dirty="0"/>
              <a:t>Fase 3: Megling med utdanningstilbydere</a:t>
            </a:r>
          </a:p>
          <a:p>
            <a:r>
              <a:rPr lang="nb-NO" dirty="0"/>
              <a:t>Fase 4: Rekruttering av søkere</a:t>
            </a:r>
          </a:p>
          <a:p>
            <a:r>
              <a:rPr lang="nb-NO" dirty="0"/>
              <a:t>Fase 5: Tilrettelegging for studenter og aktiv bruk av studiesenter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0EBCEB6E-A13F-37D5-E1CD-2C74622AA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46539"/>
            <a:ext cx="5881993" cy="3086100"/>
          </a:xfrm>
          <a:prstGeom prst="rect">
            <a:avLst/>
          </a:prstGeom>
        </p:spPr>
      </p:pic>
      <p:sp>
        <p:nvSpPr>
          <p:cNvPr id="11" name="Tittel 2">
            <a:extLst>
              <a:ext uri="{FF2B5EF4-FFF2-40B4-BE49-F238E27FC236}">
                <a16:creationId xmlns:a16="http://schemas.microsoft.com/office/drawing/2014/main" id="{9E99EE07-668F-CF09-A4CD-16BB348BB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439"/>
            <a:ext cx="10515600" cy="538520"/>
          </a:xfrm>
        </p:spPr>
        <p:txBody>
          <a:bodyPr>
            <a:normAutofit fontScale="90000"/>
          </a:bodyPr>
          <a:lstStyle/>
          <a:p>
            <a:r>
              <a:rPr lang="nb-NO" dirty="0"/>
              <a:t>Valdreskomp – metodikk</a:t>
            </a:r>
          </a:p>
        </p:txBody>
      </p:sp>
    </p:spTree>
    <p:extLst>
      <p:ext uri="{BB962C8B-B14F-4D97-AF65-F5344CB8AC3E}">
        <p14:creationId xmlns:p14="http://schemas.microsoft.com/office/powerpoint/2010/main" val="3018333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86C729EE-2BDE-399C-75B0-150ED84AE6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80550" y="1746539"/>
            <a:ext cx="5120950" cy="4016952"/>
          </a:xfrm>
        </p:spPr>
        <p:txBody>
          <a:bodyPr>
            <a:normAutofit fontScale="77500" lnSpcReduction="20000"/>
          </a:bodyPr>
          <a:lstStyle/>
          <a:p>
            <a:r>
              <a:rPr lang="nb-NO" dirty="0"/>
              <a:t>Fase 1: Kartlegging av kompetansebehov</a:t>
            </a:r>
          </a:p>
          <a:p>
            <a:pPr lvl="1"/>
            <a:r>
              <a:rPr lang="nb-NO" dirty="0"/>
              <a:t>Statistisk grunnlag</a:t>
            </a:r>
          </a:p>
          <a:p>
            <a:pPr lvl="1"/>
            <a:r>
              <a:rPr lang="nb-NO" dirty="0"/>
              <a:t>Sondering i næringslivet</a:t>
            </a:r>
          </a:p>
          <a:p>
            <a:r>
              <a:rPr lang="nb-NO" dirty="0"/>
              <a:t>Fase 2: Direkte kontakt med aktører i næringslivet</a:t>
            </a:r>
          </a:p>
          <a:p>
            <a:r>
              <a:rPr lang="nb-NO" b="1" dirty="0"/>
              <a:t>Fase 3: Megling med utdanningstilbydere</a:t>
            </a:r>
          </a:p>
          <a:p>
            <a:r>
              <a:rPr lang="nb-NO" dirty="0"/>
              <a:t>Fase 4: Rekruttering av søkere</a:t>
            </a:r>
          </a:p>
          <a:p>
            <a:r>
              <a:rPr lang="nb-NO" dirty="0"/>
              <a:t>Fase 5: Tilrettelegging for studenter og aktiv bruk av studiesenter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126FC0E0-EF4D-9CD1-7246-A6AE52342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56" y="2344448"/>
            <a:ext cx="3066764" cy="595313"/>
          </a:xfrm>
          <a:prstGeom prst="rect">
            <a:avLst/>
          </a:prstGeom>
        </p:spPr>
      </p:pic>
      <p:pic>
        <p:nvPicPr>
          <p:cNvPr id="1026" name="Picture 2" descr="Fagskolen Innlandet Formålserklæring, ansatte og ansettelse | LinkedIn">
            <a:extLst>
              <a:ext uri="{FF2B5EF4-FFF2-40B4-BE49-F238E27FC236}">
                <a16:creationId xmlns:a16="http://schemas.microsoft.com/office/drawing/2014/main" id="{FD088160-E6D1-A465-714C-B379E7037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784" y="1464072"/>
            <a:ext cx="2466975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tel 2">
            <a:extLst>
              <a:ext uri="{FF2B5EF4-FFF2-40B4-BE49-F238E27FC236}">
                <a16:creationId xmlns:a16="http://schemas.microsoft.com/office/drawing/2014/main" id="{AFF632C0-F99B-5150-4643-ADA358ED5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439"/>
            <a:ext cx="10515600" cy="538520"/>
          </a:xfrm>
        </p:spPr>
        <p:txBody>
          <a:bodyPr>
            <a:normAutofit fontScale="90000"/>
          </a:bodyPr>
          <a:lstStyle/>
          <a:p>
            <a:r>
              <a:rPr lang="nb-NO" dirty="0"/>
              <a:t>Valdreskomp – metodikk</a:t>
            </a:r>
          </a:p>
        </p:txBody>
      </p:sp>
      <p:pic>
        <p:nvPicPr>
          <p:cNvPr id="3" name="Picture 2" descr="Slik er vår nye logo - Universitetet i Innlandet">
            <a:extLst>
              <a:ext uri="{FF2B5EF4-FFF2-40B4-BE49-F238E27FC236}">
                <a16:creationId xmlns:a16="http://schemas.microsoft.com/office/drawing/2014/main" id="{3DCCD231-EE45-B910-7120-9CCF4C07F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5" t="29904" r="14406" b="24551"/>
          <a:stretch/>
        </p:blipFill>
        <p:spPr bwMode="auto">
          <a:xfrm>
            <a:off x="1685989" y="3497273"/>
            <a:ext cx="3914553" cy="133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54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86C729EE-2BDE-399C-75B0-150ED84AE6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80550" y="1746539"/>
            <a:ext cx="5120950" cy="4016952"/>
          </a:xfrm>
        </p:spPr>
        <p:txBody>
          <a:bodyPr>
            <a:normAutofit fontScale="77500" lnSpcReduction="20000"/>
          </a:bodyPr>
          <a:lstStyle/>
          <a:p>
            <a:r>
              <a:rPr lang="nb-NO" dirty="0"/>
              <a:t>Fase 1: Kartlegging av kompetansebehov</a:t>
            </a:r>
          </a:p>
          <a:p>
            <a:pPr lvl="1"/>
            <a:r>
              <a:rPr lang="nb-NO" dirty="0"/>
              <a:t>Statistisk grunnlag</a:t>
            </a:r>
          </a:p>
          <a:p>
            <a:pPr lvl="1"/>
            <a:r>
              <a:rPr lang="nb-NO" dirty="0"/>
              <a:t>Sondering i næringslivet</a:t>
            </a:r>
          </a:p>
          <a:p>
            <a:r>
              <a:rPr lang="nb-NO" dirty="0"/>
              <a:t>Fase 2: Direkte kontakt med aktører i næringslivet</a:t>
            </a:r>
          </a:p>
          <a:p>
            <a:r>
              <a:rPr lang="nb-NO" dirty="0"/>
              <a:t>Fase 3: Megling med utdanningstilbydere</a:t>
            </a:r>
          </a:p>
          <a:p>
            <a:r>
              <a:rPr lang="nb-NO" b="1" dirty="0"/>
              <a:t>Fase 4: Rekruttering av søkere</a:t>
            </a:r>
          </a:p>
          <a:p>
            <a:r>
              <a:rPr lang="nb-NO" dirty="0"/>
              <a:t>Fase 5: Tilrettelegging for studenter og aktiv bruk av studiesenter</a:t>
            </a:r>
          </a:p>
        </p:txBody>
      </p:sp>
      <p:sp>
        <p:nvSpPr>
          <p:cNvPr id="9" name="Tittel 2">
            <a:extLst>
              <a:ext uri="{FF2B5EF4-FFF2-40B4-BE49-F238E27FC236}">
                <a16:creationId xmlns:a16="http://schemas.microsoft.com/office/drawing/2014/main" id="{AFF632C0-F99B-5150-4643-ADA358ED5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439"/>
            <a:ext cx="10515600" cy="538520"/>
          </a:xfrm>
        </p:spPr>
        <p:txBody>
          <a:bodyPr>
            <a:normAutofit fontScale="90000"/>
          </a:bodyPr>
          <a:lstStyle/>
          <a:p>
            <a:r>
              <a:rPr lang="nb-NO" dirty="0"/>
              <a:t>Valdreskomp – metodikk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30CBF2BC-5778-0949-6832-22E20462F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89" y="2049371"/>
            <a:ext cx="4324525" cy="2759258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0487E2A8-7867-F8C4-72DE-A7FD6F8D2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5822" y="2059919"/>
            <a:ext cx="1861020" cy="275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22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86C729EE-2BDE-399C-75B0-150ED84AE6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80550" y="1746539"/>
            <a:ext cx="5120950" cy="4016952"/>
          </a:xfrm>
        </p:spPr>
        <p:txBody>
          <a:bodyPr>
            <a:normAutofit fontScale="77500" lnSpcReduction="20000"/>
          </a:bodyPr>
          <a:lstStyle/>
          <a:p>
            <a:r>
              <a:rPr lang="nb-NO" dirty="0"/>
              <a:t>Fase 1: Kartlegging av kompetansebehov</a:t>
            </a:r>
          </a:p>
          <a:p>
            <a:pPr lvl="1"/>
            <a:r>
              <a:rPr lang="nb-NO" dirty="0"/>
              <a:t>Statistisk grunnlag</a:t>
            </a:r>
          </a:p>
          <a:p>
            <a:pPr lvl="1"/>
            <a:r>
              <a:rPr lang="nb-NO" dirty="0"/>
              <a:t>Sondering i næringslivet</a:t>
            </a:r>
          </a:p>
          <a:p>
            <a:r>
              <a:rPr lang="nb-NO" dirty="0"/>
              <a:t>Fase 2: Direkte kontakt med aktører i næringslivet</a:t>
            </a:r>
          </a:p>
          <a:p>
            <a:r>
              <a:rPr lang="nb-NO" dirty="0"/>
              <a:t>Fase 3: Megling med utdanningstilbydere</a:t>
            </a:r>
          </a:p>
          <a:p>
            <a:r>
              <a:rPr lang="nb-NO" dirty="0"/>
              <a:t>Fase 4: Rekruttering av søkere</a:t>
            </a:r>
          </a:p>
          <a:p>
            <a:r>
              <a:rPr lang="nb-NO" b="1" dirty="0"/>
              <a:t>Fase 5: Tilrettelegging for studenter og aktiv bruk av studiesenter</a:t>
            </a:r>
          </a:p>
        </p:txBody>
      </p:sp>
      <p:sp>
        <p:nvSpPr>
          <p:cNvPr id="9" name="Tittel 2">
            <a:extLst>
              <a:ext uri="{FF2B5EF4-FFF2-40B4-BE49-F238E27FC236}">
                <a16:creationId xmlns:a16="http://schemas.microsoft.com/office/drawing/2014/main" id="{AFF632C0-F99B-5150-4643-ADA358ED5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439"/>
            <a:ext cx="10515600" cy="538520"/>
          </a:xfrm>
        </p:spPr>
        <p:txBody>
          <a:bodyPr>
            <a:normAutofit fontScale="90000"/>
          </a:bodyPr>
          <a:lstStyle/>
          <a:p>
            <a:r>
              <a:rPr lang="nb-NO" dirty="0"/>
              <a:t>Valdreskomp – metodikk</a:t>
            </a:r>
          </a:p>
        </p:txBody>
      </p:sp>
      <p:pic>
        <p:nvPicPr>
          <p:cNvPr id="7" name="Bilde 6" descr="Et bilde som inneholder innendørs, klær, person, computer&#10;&#10;Automatisk generert beskrivelse">
            <a:extLst>
              <a:ext uri="{FF2B5EF4-FFF2-40B4-BE49-F238E27FC236}">
                <a16:creationId xmlns:a16="http://schemas.microsoft.com/office/drawing/2014/main" id="{850C12D6-43CE-1C7E-A47D-A3EADE2A7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55" y="1592406"/>
            <a:ext cx="5120950" cy="3840713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C140C18F-B254-25D5-6A14-D87B36259618}"/>
              </a:ext>
            </a:extLst>
          </p:cNvPr>
          <p:cNvSpPr txBox="1"/>
          <p:nvPr/>
        </p:nvSpPr>
        <p:spPr>
          <a:xfrm>
            <a:off x="1004454" y="5433119"/>
            <a:ext cx="5343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BIM modul 1: Lokale studenter og lærere fra Fagskolen Innlandet på første samling.</a:t>
            </a:r>
          </a:p>
        </p:txBody>
      </p:sp>
    </p:spTree>
    <p:extLst>
      <p:ext uri="{BB962C8B-B14F-4D97-AF65-F5344CB8AC3E}">
        <p14:creationId xmlns:p14="http://schemas.microsoft.com/office/powerpoint/2010/main" val="2627062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3585DB-DFB4-75D1-039E-55AFC2248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439"/>
            <a:ext cx="11094720" cy="1054100"/>
          </a:xfrm>
        </p:spPr>
        <p:txBody>
          <a:bodyPr>
            <a:normAutofit fontScale="90000"/>
          </a:bodyPr>
          <a:lstStyle/>
          <a:p>
            <a:r>
              <a:rPr lang="nb-NO" dirty="0"/>
              <a:t>Studiesenter – en møteplass for studenter i Valdres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93DEEA4-FD2C-E6FF-0647-B17AE94AB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638" y="1746539"/>
            <a:ext cx="4397848" cy="3298386"/>
          </a:xfrm>
          <a:prstGeom prst="rect">
            <a:avLst/>
          </a:prstGeom>
        </p:spPr>
      </p:pic>
      <p:pic>
        <p:nvPicPr>
          <p:cNvPr id="7" name="Bilde 6" descr="Et bilde som inneholder innendørs, klær, person, Kontorbygning&#10;&#10;Automatisk generert beskrivelse">
            <a:extLst>
              <a:ext uri="{FF2B5EF4-FFF2-40B4-BE49-F238E27FC236}">
                <a16:creationId xmlns:a16="http://schemas.microsoft.com/office/drawing/2014/main" id="{69FA3F7C-7617-F459-4387-DB5FF6203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586" y="1746538"/>
            <a:ext cx="4398627" cy="3298386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385ACBED-5B36-E7EF-831C-B6BC87CBF309}"/>
              </a:ext>
            </a:extLst>
          </p:cNvPr>
          <p:cNvSpPr txBox="1"/>
          <p:nvPr/>
        </p:nvSpPr>
        <p:spPr>
          <a:xfrm>
            <a:off x="911811" y="5096343"/>
            <a:ext cx="46875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Sykepleierstudenter følger nettundervisning (INN)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459256C8-1671-7A3E-B1B1-8AB468A27A14}"/>
              </a:ext>
            </a:extLst>
          </p:cNvPr>
          <p:cNvSpPr txBox="1"/>
          <p:nvPr/>
        </p:nvSpPr>
        <p:spPr>
          <a:xfrm>
            <a:off x="6188603" y="5111462"/>
            <a:ext cx="5165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Kollokviegruppe med </a:t>
            </a:r>
            <a:r>
              <a:rPr lang="nb-NO" sz="1600" dirty="0">
                <a:solidFill>
                  <a:srgbClr val="000000"/>
                </a:solidFill>
                <a:latin typeface="Arial"/>
              </a:rPr>
              <a:t>b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arnehagelærer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-studenter (USN)</a:t>
            </a:r>
          </a:p>
        </p:txBody>
      </p:sp>
    </p:spTree>
    <p:extLst>
      <p:ext uri="{BB962C8B-B14F-4D97-AF65-F5344CB8AC3E}">
        <p14:creationId xmlns:p14="http://schemas.microsoft.com/office/powerpoint/2010/main" val="1485826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511E99-A220-4F4A-2165-9E25E697D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92439"/>
            <a:ext cx="11495567" cy="1054100"/>
          </a:xfrm>
        </p:spPr>
        <p:txBody>
          <a:bodyPr anchor="ctr">
            <a:normAutofit fontScale="90000"/>
          </a:bodyPr>
          <a:lstStyle/>
          <a:p>
            <a:r>
              <a:rPr lang="nb-NO" dirty="0"/>
              <a:t>Studietilbud Fagskole og høyere utdanning,</a:t>
            </a:r>
            <a:br>
              <a:rPr lang="nb-NO" dirty="0"/>
            </a:br>
            <a:r>
              <a:rPr lang="nb-NO" dirty="0"/>
              <a:t>skoleåret 2024/2025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B8089B0-7C9D-4B48-181F-34642898459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78710" y="2168581"/>
            <a:ext cx="5625890" cy="272239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nb-NO" sz="2000" dirty="0"/>
              <a:t>Bachelor i sykepleie, deltid (11)</a:t>
            </a:r>
            <a:br>
              <a:rPr lang="nb-NO" sz="2000" dirty="0"/>
            </a:br>
            <a:r>
              <a:rPr lang="nb-NO" sz="2000" dirty="0"/>
              <a:t>Universitetet i Innlandet</a:t>
            </a:r>
          </a:p>
          <a:p>
            <a:pPr>
              <a:lnSpc>
                <a:spcPct val="90000"/>
              </a:lnSpc>
            </a:pPr>
            <a:r>
              <a:rPr lang="nb-NO" sz="2000" dirty="0"/>
              <a:t>BIM-moduler for byggenæringen (15)</a:t>
            </a:r>
            <a:br>
              <a:rPr lang="nb-NO" sz="2000" dirty="0"/>
            </a:br>
            <a:r>
              <a:rPr lang="nb-NO" sz="2000" dirty="0"/>
              <a:t>Fagskolen Innlandet</a:t>
            </a:r>
          </a:p>
          <a:p>
            <a:pPr>
              <a:lnSpc>
                <a:spcPct val="90000"/>
              </a:lnSpc>
            </a:pPr>
            <a:r>
              <a:rPr lang="nb-NO" sz="2000" dirty="0"/>
              <a:t>Norsk, videreutdanning for lærere 1-7 trinn (13)</a:t>
            </a:r>
            <a:br>
              <a:rPr lang="nb-NO" sz="2000" dirty="0"/>
            </a:br>
            <a:r>
              <a:rPr lang="nb-NO" sz="2000" dirty="0" err="1"/>
              <a:t>Høgskulen</a:t>
            </a:r>
            <a:r>
              <a:rPr lang="nb-NO" sz="2000" dirty="0"/>
              <a:t> på Vestlandet</a:t>
            </a:r>
          </a:p>
          <a:p>
            <a:pPr>
              <a:lnSpc>
                <a:spcPct val="90000"/>
              </a:lnSpc>
            </a:pPr>
            <a:r>
              <a:rPr lang="nb-NO" sz="2000" dirty="0"/>
              <a:t>Tverrfaglig miljøarbeid innen rus &amp; psykisk helse (5)</a:t>
            </a:r>
            <a:br>
              <a:rPr lang="nb-NO" sz="2000" dirty="0"/>
            </a:br>
            <a:r>
              <a:rPr lang="nb-NO" sz="2000" dirty="0"/>
              <a:t>Fagskolen Innlandet</a:t>
            </a:r>
          </a:p>
        </p:txBody>
      </p:sp>
      <p:pic>
        <p:nvPicPr>
          <p:cNvPr id="6" name="Bilde 5" descr="Et bilde som inneholder klær, person, Menneskeansikt, mann&#10;&#10;Automatisk generert beskrivelse">
            <a:extLst>
              <a:ext uri="{FF2B5EF4-FFF2-40B4-BE49-F238E27FC236}">
                <a16:creationId xmlns:a16="http://schemas.microsoft.com/office/drawing/2014/main" id="{E59AAFDD-EA02-B949-C451-A22EB6FA7E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320" b="3523"/>
          <a:stretch/>
        </p:blipFill>
        <p:spPr>
          <a:xfrm>
            <a:off x="6379028" y="1746539"/>
            <a:ext cx="4811486" cy="3664223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82166560-0A9D-6972-C097-C6D48CE2EBBB}"/>
              </a:ext>
            </a:extLst>
          </p:cNvPr>
          <p:cNvSpPr txBox="1"/>
          <p:nvPr/>
        </p:nvSpPr>
        <p:spPr>
          <a:xfrm>
            <a:off x="6304600" y="5410762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BIM modul 2</a:t>
            </a:r>
          </a:p>
        </p:txBody>
      </p:sp>
    </p:spTree>
    <p:extLst>
      <p:ext uri="{BB962C8B-B14F-4D97-AF65-F5344CB8AC3E}">
        <p14:creationId xmlns:p14="http://schemas.microsoft.com/office/powerpoint/2010/main" val="3274049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5F52209-6F9E-F866-077B-B6BD3EAE0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3640"/>
            <a:ext cx="10515600" cy="10541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Studietilbud</a:t>
            </a:r>
            <a:r>
              <a:rPr lang="en-US" dirty="0"/>
              <a:t> vi jobber med å </a:t>
            </a:r>
            <a:r>
              <a:rPr lang="en-US" dirty="0" err="1"/>
              <a:t>få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plass</a:t>
            </a:r>
            <a:endParaRPr lang="en-US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2CE9A67F-9B11-3A70-03FC-B2490FCBAA60}"/>
              </a:ext>
            </a:extLst>
          </p:cNvPr>
          <p:cNvSpPr txBox="1"/>
          <p:nvPr/>
        </p:nvSpPr>
        <p:spPr>
          <a:xfrm>
            <a:off x="1189354" y="3243504"/>
            <a:ext cx="99764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bg1"/>
                </a:solidFill>
              </a:rPr>
              <a:t>Veilederstudium for veiledere i praksis, Fagskolen Innlandet og NTNU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bg1"/>
                </a:solidFill>
              </a:rPr>
              <a:t>Nye moduler retta mot byggenæringen, Fagskolen Innlandet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bg1"/>
                </a:solidFill>
              </a:rPr>
              <a:t>Bachelor i vernepleie, INN</a:t>
            </a:r>
          </a:p>
        </p:txBody>
      </p:sp>
    </p:spTree>
    <p:extLst>
      <p:ext uri="{BB962C8B-B14F-4D97-AF65-F5344CB8AC3E}">
        <p14:creationId xmlns:p14="http://schemas.microsoft.com/office/powerpoint/2010/main" val="1481912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101B07E-557B-0389-B6F9-7ABD60DD0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3640"/>
            <a:ext cx="10515600" cy="1054100"/>
          </a:xfrm>
        </p:spPr>
        <p:txBody>
          <a:bodyPr anchor="ctr">
            <a:normAutofit/>
          </a:bodyPr>
          <a:lstStyle/>
          <a:p>
            <a:r>
              <a:rPr lang="nb-NO" dirty="0"/>
              <a:t>Spørsmål til dere: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DDB0825-8F5D-754D-2AA3-4627CBAE5B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136665"/>
            <a:ext cx="10515600" cy="12509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Hvilke kompetansebehov har vi i Valdres i dag, og hva vil det bli behov for i framtida?</a:t>
            </a:r>
          </a:p>
        </p:txBody>
      </p:sp>
    </p:spTree>
    <p:extLst>
      <p:ext uri="{BB962C8B-B14F-4D97-AF65-F5344CB8AC3E}">
        <p14:creationId xmlns:p14="http://schemas.microsoft.com/office/powerpoint/2010/main" val="1593907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792EE6-5881-0BE2-5E9C-88E128320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/>
              <a:t>Karriere Innlandet – en skole for voksnes læring fordelt på ni karrieresenter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BEB233C-131E-11C2-C2BF-47603F1A4448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b-NO" dirty="0"/>
              <a:t>KI Valdres</a:t>
            </a:r>
          </a:p>
          <a:p>
            <a:r>
              <a:rPr lang="nb-NO" dirty="0"/>
              <a:t>KI Gudbrandsdalen</a:t>
            </a:r>
          </a:p>
          <a:p>
            <a:r>
              <a:rPr lang="nb-NO" dirty="0"/>
              <a:t>KI Hadeland</a:t>
            </a:r>
          </a:p>
          <a:p>
            <a:r>
              <a:rPr lang="nb-NO" dirty="0"/>
              <a:t>KI Gjøvik</a:t>
            </a:r>
          </a:p>
          <a:p>
            <a:r>
              <a:rPr lang="nb-NO" dirty="0"/>
              <a:t>KI Lillehammer</a:t>
            </a:r>
          </a:p>
          <a:p>
            <a:r>
              <a:rPr lang="nb-NO" dirty="0"/>
              <a:t>KI Hamar</a:t>
            </a:r>
          </a:p>
          <a:p>
            <a:r>
              <a:rPr lang="nb-NO" dirty="0"/>
              <a:t>KI Kongsvinger</a:t>
            </a:r>
          </a:p>
          <a:p>
            <a:r>
              <a:rPr lang="nb-NO" dirty="0"/>
              <a:t>KI Sør-Østerdal</a:t>
            </a:r>
          </a:p>
          <a:p>
            <a:r>
              <a:rPr lang="nb-NO" dirty="0"/>
              <a:t>KI Nord-Østerdal</a:t>
            </a:r>
          </a:p>
        </p:txBody>
      </p:sp>
      <p:pic>
        <p:nvPicPr>
          <p:cNvPr id="5" name="Picture 2" descr="Kommuner, regioner og regionråd - Innlandet fylkeskommune">
            <a:extLst>
              <a:ext uri="{FF2B5EF4-FFF2-40B4-BE49-F238E27FC236}">
                <a16:creationId xmlns:a16="http://schemas.microsoft.com/office/drawing/2014/main" id="{F16194FB-03FB-51E0-6C69-2EED0E0AF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87082" y="1623256"/>
            <a:ext cx="3993056" cy="419218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454998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konstruksjon, vindu, utendørs, snø&#10;&#10;Automatisk generert beskrivelse">
            <a:extLst>
              <a:ext uri="{FF2B5EF4-FFF2-40B4-BE49-F238E27FC236}">
                <a16:creationId xmlns:a16="http://schemas.microsoft.com/office/drawing/2014/main" id="{59AB62EE-3929-1076-347B-BF9A223F2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67830" cy="5963478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BC0B3B5F-EB82-4B78-3845-B862CEC3E7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9961417"/>
              </p:ext>
            </p:extLst>
          </p:nvPr>
        </p:nvGraphicFramePr>
        <p:xfrm>
          <a:off x="8288588" y="1743740"/>
          <a:ext cx="3655738" cy="3923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ittel 1">
            <a:extLst>
              <a:ext uri="{FF2B5EF4-FFF2-40B4-BE49-F238E27FC236}">
                <a16:creationId xmlns:a16="http://schemas.microsoft.com/office/drawing/2014/main" id="{0E3CA4DD-B390-6BF3-FD85-3771C05F0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588" y="415993"/>
            <a:ext cx="3065212" cy="1054100"/>
          </a:xfrm>
        </p:spPr>
        <p:txBody>
          <a:bodyPr>
            <a:noAutofit/>
          </a:bodyPr>
          <a:lstStyle/>
          <a:p>
            <a:r>
              <a:rPr lang="nb-NO" sz="2800" dirty="0"/>
              <a:t>Karrieresentrene bygger på seks funksjoner</a:t>
            </a:r>
          </a:p>
        </p:txBody>
      </p:sp>
    </p:spTree>
    <p:extLst>
      <p:ext uri="{BB962C8B-B14F-4D97-AF65-F5344CB8AC3E}">
        <p14:creationId xmlns:p14="http://schemas.microsoft.com/office/powerpoint/2010/main" val="830114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A540701-7830-7DBA-532C-384955D4A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Utvikling av utdanningsnivå i Valdres over tid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3E7F416-09BC-D4DA-AEA0-AB68445A1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940" y="1665513"/>
            <a:ext cx="10330119" cy="4063409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566B33A5-5E5D-38E2-2E46-33CE630F642F}"/>
              </a:ext>
            </a:extLst>
          </p:cNvPr>
          <p:cNvSpPr txBox="1"/>
          <p:nvPr/>
        </p:nvSpPr>
        <p:spPr>
          <a:xfrm>
            <a:off x="838200" y="5590422"/>
            <a:ext cx="1983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/>
              <a:t>Kilde: innlandsstatistikk.no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C4C064B5-BDEC-8554-C1AA-2F53FCBEEBE8}"/>
              </a:ext>
            </a:extLst>
          </p:cNvPr>
          <p:cNvSpPr txBox="1"/>
          <p:nvPr/>
        </p:nvSpPr>
        <p:spPr>
          <a:xfrm>
            <a:off x="11261059" y="3696268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>
                <a:solidFill>
                  <a:srgbClr val="1B1B1C"/>
                </a:solidFill>
              </a:rPr>
              <a:t>25,1%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B968B59F-3C97-D198-FBA0-C6B86A9A640D}"/>
              </a:ext>
            </a:extLst>
          </p:cNvPr>
          <p:cNvSpPr txBox="1"/>
          <p:nvPr/>
        </p:nvSpPr>
        <p:spPr>
          <a:xfrm>
            <a:off x="11261059" y="2637319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>
                <a:solidFill>
                  <a:schemeClr val="accent1"/>
                </a:solidFill>
              </a:rPr>
              <a:t>45,6%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D7A48EF0-C1A7-BDBB-91AB-FE438A163E9C}"/>
              </a:ext>
            </a:extLst>
          </p:cNvPr>
          <p:cNvSpPr txBox="1"/>
          <p:nvPr/>
        </p:nvSpPr>
        <p:spPr>
          <a:xfrm>
            <a:off x="11261059" y="4007022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>
                <a:solidFill>
                  <a:srgbClr val="7030A0"/>
                </a:solidFill>
              </a:rPr>
              <a:t>20,1%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FFF47AFC-B5C5-E9E3-9854-CAC20B4A428E}"/>
              </a:ext>
            </a:extLst>
          </p:cNvPr>
          <p:cNvSpPr txBox="1"/>
          <p:nvPr/>
        </p:nvSpPr>
        <p:spPr>
          <a:xfrm>
            <a:off x="11261059" y="4639662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5,9%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243C7FF8-94F2-4B96-8F12-114E5E6C39C6}"/>
              </a:ext>
            </a:extLst>
          </p:cNvPr>
          <p:cNvSpPr txBox="1"/>
          <p:nvPr/>
        </p:nvSpPr>
        <p:spPr>
          <a:xfrm>
            <a:off x="11261059" y="4862800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>
                <a:solidFill>
                  <a:srgbClr val="00B0F0"/>
                </a:solidFill>
              </a:rPr>
              <a:t>3,3%</a:t>
            </a:r>
          </a:p>
        </p:txBody>
      </p:sp>
    </p:spTree>
    <p:extLst>
      <p:ext uri="{BB962C8B-B14F-4D97-AF65-F5344CB8AC3E}">
        <p14:creationId xmlns:p14="http://schemas.microsoft.com/office/powerpoint/2010/main" val="2283801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3719B59-BF0D-6B9F-5470-CE97A16CB0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61092" y="2464579"/>
            <a:ext cx="7949875" cy="3074984"/>
          </a:xfrm>
        </p:spPr>
        <p:txBody>
          <a:bodyPr>
            <a:normAutofit fontScale="70000" lnSpcReduction="20000"/>
          </a:bodyPr>
          <a:lstStyle/>
          <a:p>
            <a:pPr algn="l" rtl="0" fontAlgn="base"/>
            <a:r>
              <a:rPr lang="nb-NO" sz="3600" b="1" i="1" dirty="0"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Fra handlingsplanen for Karriere Innlandet 2024-2026:</a:t>
            </a:r>
            <a:br>
              <a:rPr lang="nb-NO" sz="3600" b="1" i="1" dirty="0"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nb-NO" sz="3600" b="1" i="1" dirty="0"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nb-NO" sz="3600" b="1" i="1" dirty="0"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Hovedmål: «</a:t>
            </a:r>
            <a:r>
              <a:rPr lang="nb-NO" sz="3600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Relevant og god utdanning med muligheter for livslang læring.»</a:t>
            </a:r>
            <a:endParaRPr lang="nb-NO" sz="3600" b="1" i="1" dirty="0"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algn="l" rtl="0" fontAlgn="base"/>
            <a:endParaRPr lang="nb-NO" sz="3600" b="1" i="1" dirty="0">
              <a:latin typeface="Calibri" panose="020F050202020403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algn="l" rtl="0" fontAlgn="base"/>
            <a:r>
              <a:rPr lang="nb-NO" sz="3600" b="1" i="1" dirty="0"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Delmål: «Tilrettelegge for kompetanseutvikling tilpasset regionens behov»</a:t>
            </a:r>
            <a:endParaRPr lang="nb-NO" b="1" i="1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38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28303AC-6D73-23C6-837E-1C980262D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Karriere Innlandet Valdres som koblingsboks</a:t>
            </a:r>
          </a:p>
        </p:txBody>
      </p:sp>
      <p:sp>
        <p:nvSpPr>
          <p:cNvPr id="4" name="Rektangel: avrundede hjørner 3">
            <a:extLst>
              <a:ext uri="{FF2B5EF4-FFF2-40B4-BE49-F238E27FC236}">
                <a16:creationId xmlns:a16="http://schemas.microsoft.com/office/drawing/2014/main" id="{050CFE7E-47FF-340E-E410-252B4BD58079}"/>
              </a:ext>
            </a:extLst>
          </p:cNvPr>
          <p:cNvSpPr/>
          <p:nvPr/>
        </p:nvSpPr>
        <p:spPr>
          <a:xfrm>
            <a:off x="956930" y="2232837"/>
            <a:ext cx="2264735" cy="127590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Kompetansebehov</a:t>
            </a:r>
            <a:br>
              <a:rPr lang="nb-NO" dirty="0"/>
            </a:br>
            <a:r>
              <a:rPr lang="nb-NO" dirty="0"/>
              <a:t>offentlig sektor</a:t>
            </a:r>
          </a:p>
        </p:txBody>
      </p:sp>
      <p:sp>
        <p:nvSpPr>
          <p:cNvPr id="5" name="Rektangel: avrundede hjørner 4">
            <a:extLst>
              <a:ext uri="{FF2B5EF4-FFF2-40B4-BE49-F238E27FC236}">
                <a16:creationId xmlns:a16="http://schemas.microsoft.com/office/drawing/2014/main" id="{415E060C-22BF-8E07-235C-CC4E7A50E7E9}"/>
              </a:ext>
            </a:extLst>
          </p:cNvPr>
          <p:cNvSpPr/>
          <p:nvPr/>
        </p:nvSpPr>
        <p:spPr>
          <a:xfrm>
            <a:off x="956929" y="3829493"/>
            <a:ext cx="2264735" cy="127590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Kompetansebehov privat sektor</a:t>
            </a:r>
          </a:p>
        </p:txBody>
      </p:sp>
      <p:sp>
        <p:nvSpPr>
          <p:cNvPr id="6" name="Rektangel: avrundede hjørner 5">
            <a:extLst>
              <a:ext uri="{FF2B5EF4-FFF2-40B4-BE49-F238E27FC236}">
                <a16:creationId xmlns:a16="http://schemas.microsoft.com/office/drawing/2014/main" id="{8D72EEFE-87FF-ADB5-F38B-F6D8958EB20B}"/>
              </a:ext>
            </a:extLst>
          </p:cNvPr>
          <p:cNvSpPr/>
          <p:nvPr/>
        </p:nvSpPr>
        <p:spPr>
          <a:xfrm>
            <a:off x="4176820" y="2248785"/>
            <a:ext cx="2041451" cy="285661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Karriere Innlandet Valdres</a:t>
            </a:r>
          </a:p>
        </p:txBody>
      </p:sp>
      <p:sp>
        <p:nvSpPr>
          <p:cNvPr id="7" name="Rektangel: avrundede hjørner 6">
            <a:extLst>
              <a:ext uri="{FF2B5EF4-FFF2-40B4-BE49-F238E27FC236}">
                <a16:creationId xmlns:a16="http://schemas.microsoft.com/office/drawing/2014/main" id="{4A9285BE-B050-CFE1-5A32-4930A9C15D00}"/>
              </a:ext>
            </a:extLst>
          </p:cNvPr>
          <p:cNvSpPr/>
          <p:nvPr/>
        </p:nvSpPr>
        <p:spPr>
          <a:xfrm>
            <a:off x="7173429" y="2791046"/>
            <a:ext cx="2874337" cy="17809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Utdanningstilbydere</a:t>
            </a:r>
            <a:br>
              <a:rPr lang="nb-NO" dirty="0"/>
            </a:br>
            <a:br>
              <a:rPr lang="nb-NO" dirty="0"/>
            </a:br>
            <a:r>
              <a:rPr lang="nb-NO" dirty="0"/>
              <a:t>Fagskolen Innlandet</a:t>
            </a:r>
            <a:br>
              <a:rPr lang="nb-NO" dirty="0"/>
            </a:br>
            <a:r>
              <a:rPr lang="nb-NO" dirty="0"/>
              <a:t>Universitetet i Innlandet</a:t>
            </a:r>
            <a:br>
              <a:rPr lang="nb-NO" dirty="0"/>
            </a:br>
            <a:r>
              <a:rPr lang="nb-NO" dirty="0"/>
              <a:t>NTNU</a:t>
            </a:r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32408C64-9C9F-202C-97EB-E8ACD0731F4C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3221665" y="2987749"/>
            <a:ext cx="955155" cy="68934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5A844D79-D2F0-DA3C-38B1-AE706FBB7473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3221665" y="3677093"/>
            <a:ext cx="955155" cy="77263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7C8E0F28-FE75-F568-6185-F080B4746C85}"/>
              </a:ext>
            </a:extLst>
          </p:cNvPr>
          <p:cNvCxnSpPr/>
          <p:nvPr/>
        </p:nvCxnSpPr>
        <p:spPr>
          <a:xfrm>
            <a:off x="6218271" y="3696584"/>
            <a:ext cx="95515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856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F483BD-821C-D8A2-A143-24881AA44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Eksempel: BIM-moduler for byggenæringen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3D788B2-9E94-79BE-4F8E-9F6B30477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80" y="1746539"/>
            <a:ext cx="6766560" cy="380619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B149363A-F2E5-D9EA-1329-85A86B978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8508">
            <a:off x="7588020" y="1961483"/>
            <a:ext cx="2720808" cy="3627743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AD01AC07-0F4B-A9BA-549C-E9C97558A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71757">
            <a:off x="1900047" y="3072810"/>
            <a:ext cx="6320027" cy="2261190"/>
          </a:xfrm>
          <a:prstGeom prst="rect">
            <a:avLst/>
          </a:prstGeom>
        </p:spPr>
      </p:pic>
      <p:pic>
        <p:nvPicPr>
          <p:cNvPr id="8" name="Bilde 7" descr="Et bilde som inneholder innendørs, klær, person, computer&#10;&#10;Automatisk generert beskrivelse">
            <a:extLst>
              <a:ext uri="{FF2B5EF4-FFF2-40B4-BE49-F238E27FC236}">
                <a16:creationId xmlns:a16="http://schemas.microsoft.com/office/drawing/2014/main" id="{B641243E-CBFF-8FA4-09C0-BF123CC99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4406" y="2267176"/>
            <a:ext cx="4503209" cy="337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9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C6E21A53-9EE6-0AC2-051B-CCC785AD8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439"/>
            <a:ext cx="10515600" cy="1054100"/>
          </a:xfrm>
        </p:spPr>
        <p:txBody>
          <a:bodyPr anchor="ctr">
            <a:normAutofit fontScale="90000"/>
          </a:bodyPr>
          <a:lstStyle/>
          <a:p>
            <a:r>
              <a:rPr lang="nb-NO" dirty="0"/>
              <a:t>Valdreskomp – et verktøy for innhenting av regionalt kompetansebehov. 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86C729EE-2BDE-399C-75B0-150ED84AE6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32850" y="2607973"/>
            <a:ext cx="5120950" cy="3557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Utvikle metoder for</a:t>
            </a:r>
          </a:p>
          <a:p>
            <a:r>
              <a:rPr lang="nb-NO" dirty="0"/>
              <a:t>Systematisk kartlegging av kompetansebehov i Valdres</a:t>
            </a:r>
          </a:p>
          <a:p>
            <a:r>
              <a:rPr lang="nb-NO" dirty="0"/>
              <a:t>Optimalisere </a:t>
            </a:r>
            <a:r>
              <a:rPr lang="nb-NO" dirty="0" err="1"/>
              <a:t>bestillerkompetanse</a:t>
            </a:r>
            <a:r>
              <a:rPr lang="nb-NO" dirty="0"/>
              <a:t> i møte med utdanningstilbydere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A5BDF92-55C3-20BA-7F28-01F95206B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5" b="-2"/>
          <a:stretch/>
        </p:blipFill>
        <p:spPr bwMode="auto">
          <a:xfrm>
            <a:off x="838199" y="1892135"/>
            <a:ext cx="5120951" cy="355758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28BA2408-57B4-FD21-4D52-E0ED3E85D937}"/>
              </a:ext>
            </a:extLst>
          </p:cNvPr>
          <p:cNvSpPr txBox="1"/>
          <p:nvPr/>
        </p:nvSpPr>
        <p:spPr>
          <a:xfrm>
            <a:off x="6232850" y="1915646"/>
            <a:ext cx="40639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u="sng" dirty="0"/>
              <a:t>Bakgrunn og målsetting:</a:t>
            </a:r>
          </a:p>
        </p:txBody>
      </p:sp>
    </p:spTree>
    <p:extLst>
      <p:ext uri="{BB962C8B-B14F-4D97-AF65-F5344CB8AC3E}">
        <p14:creationId xmlns:p14="http://schemas.microsoft.com/office/powerpoint/2010/main" val="2454543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86C729EE-2BDE-399C-75B0-150ED84AE6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860424" y="1746539"/>
            <a:ext cx="4141076" cy="3771598"/>
          </a:xfrm>
        </p:spPr>
        <p:txBody>
          <a:bodyPr>
            <a:normAutofit fontScale="70000" lnSpcReduction="20000"/>
          </a:bodyPr>
          <a:lstStyle/>
          <a:p>
            <a:r>
              <a:rPr lang="nb-NO" b="1" dirty="0"/>
              <a:t>Fase 1: Kartlegging av kompetansebehov</a:t>
            </a:r>
          </a:p>
          <a:p>
            <a:pPr lvl="1"/>
            <a:r>
              <a:rPr lang="nb-NO" b="1" dirty="0"/>
              <a:t>Statistisk grunnlag</a:t>
            </a:r>
          </a:p>
          <a:p>
            <a:pPr lvl="1"/>
            <a:r>
              <a:rPr lang="nb-NO" dirty="0"/>
              <a:t>Sondering i næringslivet</a:t>
            </a:r>
          </a:p>
          <a:p>
            <a:r>
              <a:rPr lang="nb-NO" dirty="0"/>
              <a:t>Fase 2: Direkte kontakt med aktører i næringslivet</a:t>
            </a:r>
          </a:p>
          <a:p>
            <a:r>
              <a:rPr lang="nb-NO" dirty="0"/>
              <a:t>Fase 3: Megling med utdanningstilbydere</a:t>
            </a:r>
          </a:p>
          <a:p>
            <a:r>
              <a:rPr lang="nb-NO" dirty="0"/>
              <a:t>Fase 4: Rekruttering av søkere</a:t>
            </a:r>
          </a:p>
          <a:p>
            <a:r>
              <a:rPr lang="nb-NO" dirty="0"/>
              <a:t>Fase 5: Tilrettelegging for studenter og aktiv bruk av studiesenter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9F426D6D-4644-17BE-E4CE-3FA5A887B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606" y="1603877"/>
            <a:ext cx="6889395" cy="3147077"/>
          </a:xfrm>
          <a:prstGeom prst="rect">
            <a:avLst/>
          </a:prstGeom>
        </p:spPr>
      </p:pic>
      <p:sp>
        <p:nvSpPr>
          <p:cNvPr id="13" name="Tittel 2">
            <a:extLst>
              <a:ext uri="{FF2B5EF4-FFF2-40B4-BE49-F238E27FC236}">
                <a16:creationId xmlns:a16="http://schemas.microsoft.com/office/drawing/2014/main" id="{952DBC0C-9935-740B-3814-567A229E3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439"/>
            <a:ext cx="10515600" cy="538520"/>
          </a:xfrm>
        </p:spPr>
        <p:txBody>
          <a:bodyPr>
            <a:normAutofit fontScale="90000"/>
          </a:bodyPr>
          <a:lstStyle/>
          <a:p>
            <a:r>
              <a:rPr lang="nb-NO" dirty="0"/>
              <a:t>Valdreskomp – metodikk</a:t>
            </a:r>
          </a:p>
        </p:txBody>
      </p:sp>
    </p:spTree>
    <p:extLst>
      <p:ext uri="{BB962C8B-B14F-4D97-AF65-F5344CB8AC3E}">
        <p14:creationId xmlns:p14="http://schemas.microsoft.com/office/powerpoint/2010/main" val="1455962719"/>
      </p:ext>
    </p:extLst>
  </p:cSld>
  <p:clrMapOvr>
    <a:masterClrMapping/>
  </p:clrMapOvr>
</p:sld>
</file>

<file path=ppt/theme/theme1.xml><?xml version="1.0" encoding="utf-8"?>
<a:theme xmlns:a="http://schemas.openxmlformats.org/drawingml/2006/main" name="Innlandet fylkeskommune ppt mal V4">
  <a:themeElements>
    <a:clrScheme name="Innlandet fylkeskommune">
      <a:dk1>
        <a:srgbClr val="000000"/>
      </a:dk1>
      <a:lt1>
        <a:sysClr val="window" lastClr="FFFFFF"/>
      </a:lt1>
      <a:dk2>
        <a:srgbClr val="005850"/>
      </a:dk2>
      <a:lt2>
        <a:srgbClr val="E7E6E6"/>
      </a:lt2>
      <a:accent1>
        <a:srgbClr val="009D4F"/>
      </a:accent1>
      <a:accent2>
        <a:srgbClr val="0055B8"/>
      </a:accent2>
      <a:accent3>
        <a:srgbClr val="960048"/>
      </a:accent3>
      <a:accent4>
        <a:srgbClr val="FFB600"/>
      </a:accent4>
      <a:accent5>
        <a:srgbClr val="592C82"/>
      </a:accent5>
      <a:accent6>
        <a:srgbClr val="6F7271"/>
      </a:accent6>
      <a:hlink>
        <a:srgbClr val="0070C0"/>
      </a:hlink>
      <a:folHlink>
        <a:srgbClr val="960048"/>
      </a:folHlink>
    </a:clrScheme>
    <a:fontScheme name="Innlandet fylkeskommune -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4BD4DAC3-1AB7-4479-B4F9-549030887C7B}" vid="{74FE6214-BCD4-4D22-A6FD-5E270480197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A5E927DBFF90F4F81D314A34F83C7C0" ma:contentTypeVersion="6" ma:contentTypeDescription="Opprett et nytt dokument." ma:contentTypeScope="" ma:versionID="d39bec7ee3facbac3c7bb9240c00db69">
  <xsd:schema xmlns:xsd="http://www.w3.org/2001/XMLSchema" xmlns:xs="http://www.w3.org/2001/XMLSchema" xmlns:p="http://schemas.microsoft.com/office/2006/metadata/properties" xmlns:ns2="3ce4a35a-153c-4a46-abf1-5fc0f7215fe3" xmlns:ns3="e1f1d582-25d3-47a7-8f8c-73236077931e" targetNamespace="http://schemas.microsoft.com/office/2006/metadata/properties" ma:root="true" ma:fieldsID="140a1a91431cd7578c4c7f5f633dd811" ns2:_="" ns3:_="">
    <xsd:import namespace="3ce4a35a-153c-4a46-abf1-5fc0f7215fe3"/>
    <xsd:import namespace="e1f1d582-25d3-47a7-8f8c-7323607793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e4a35a-153c-4a46-abf1-5fc0f7215f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f1d582-25d3-47a7-8f8c-73236077931e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E3C3269-F94A-4F93-BF69-C6D2D275B9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e4a35a-153c-4a46-abf1-5fc0f7215fe3"/>
    <ds:schemaRef ds:uri="e1f1d582-25d3-47a7-8f8c-7323607793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E67DE23-D3AC-4564-BEEA-D693B5EB73E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61F999-D441-4E43-ABE8-FA284EA16160}">
  <ds:schemaRefs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0e56e28f-a5b8-47ad-aa3c-2b47bff134e8"/>
    <ds:schemaRef ds:uri="http://purl.org/dc/elements/1.1/"/>
    <ds:schemaRef ds:uri="ec37ceda-644b-49c8-9f61-8a7a77bc53cd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P51_Presentasjon_Mal_Karriere_Innlandet_A</Template>
  <TotalTime>13023</TotalTime>
  <Words>657</Words>
  <Application>Microsoft Office PowerPoint</Application>
  <PresentationFormat>Widescreen</PresentationFormat>
  <Paragraphs>116</Paragraphs>
  <Slides>18</Slides>
  <Notes>8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18</vt:i4>
      </vt:variant>
    </vt:vector>
  </HeadingPairs>
  <TitlesOfParts>
    <vt:vector size="23" baseType="lpstr">
      <vt:lpstr>Aptos</vt:lpstr>
      <vt:lpstr>Arial</vt:lpstr>
      <vt:lpstr>Calibri</vt:lpstr>
      <vt:lpstr>Roboto</vt:lpstr>
      <vt:lpstr>Innlandet fylkeskommune ppt mal V4</vt:lpstr>
      <vt:lpstr>Etter- og vidareutdanning, hva er mulig å få til i Valdres?</vt:lpstr>
      <vt:lpstr>Karriere Innlandet – en skole for voksnes læring fordelt på ni karrieresenter</vt:lpstr>
      <vt:lpstr>Karrieresentrene bygger på seks funksjoner</vt:lpstr>
      <vt:lpstr>Utvikling av utdanningsnivå i Valdres over tid</vt:lpstr>
      <vt:lpstr>PowerPoint-presentasjon</vt:lpstr>
      <vt:lpstr>Karriere Innlandet Valdres som koblingsboks</vt:lpstr>
      <vt:lpstr>Eksempel: BIM-moduler for byggenæringen</vt:lpstr>
      <vt:lpstr>Valdreskomp – et verktøy for innhenting av regionalt kompetansebehov. </vt:lpstr>
      <vt:lpstr>Valdreskomp – metodikk</vt:lpstr>
      <vt:lpstr>Valdreskomp – metodikk</vt:lpstr>
      <vt:lpstr>Valdreskomp – metodikk</vt:lpstr>
      <vt:lpstr>Valdreskomp – metodikk</vt:lpstr>
      <vt:lpstr>Valdreskomp – metodikk</vt:lpstr>
      <vt:lpstr>Valdreskomp – metodikk</vt:lpstr>
      <vt:lpstr>Studiesenter – en møteplass for studenter i Valdres</vt:lpstr>
      <vt:lpstr>Studietilbud Fagskole og høyere utdanning, skoleåret 2024/2025</vt:lpstr>
      <vt:lpstr>Studietilbud vi jobber med å få på plass</vt:lpstr>
      <vt:lpstr>Spørsmål til dere: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Tittel på presentasjonen</dc:title>
  <dc:creator>Persvold, Ellen</dc:creator>
  <cp:lastModifiedBy>Bratrud, Tage</cp:lastModifiedBy>
  <cp:revision>49</cp:revision>
  <cp:lastPrinted>2024-04-08T14:10:15Z</cp:lastPrinted>
  <dcterms:created xsi:type="dcterms:W3CDTF">2024-04-07T14:24:19Z</dcterms:created>
  <dcterms:modified xsi:type="dcterms:W3CDTF">2025-02-18T08:23:41Z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0x0101000A5E927DBFF90F4F81D314A34F83C7C0</vt:lpwstr>
  </property>
  <property fmtid="{D5CDD505-2E9C-101B-9397-08002B2CF9AE}" pid="3" name="MediaServiceImageTags">
    <vt:lpwstr/>
  </property>
</Properties>
</file>